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Montserrat" charset="1" panose="00000500000000000000"/>
      <p:regular r:id="rId12"/>
    </p:embeddedFont>
    <p:embeddedFont>
      <p:font typeface="Montserrat Bold" charset="1" panose="00000800000000000000"/>
      <p:regular r:id="rId13"/>
    </p:embeddedFont>
    <p:embeddedFont>
      <p:font typeface="Roca One Bold"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lh7-us.googleusercontent.com/jztn3mOuye1kdLFy7I2v_FaEfjmuj8_dKIqhq064SxXMVpoq35vpw6U89Rj3-5wnebk_PVzQvWzPHhKb_GFhuaELqIZmUkCQwF6steFjjHKr3oMf3i31rqno_NpOAkFAu9V8UUi5-8JBdJAlxRX4o_DcNSvXcnM7nES-zK6fbEpmui4BSRGrChaT-YoI4A" TargetMode="External" Type="http://schemas.openxmlformats.org/officeDocument/2006/relationships/hyperlink"/><Relationship Id="rId5" Target="../media/image3.png" Type="http://schemas.openxmlformats.org/officeDocument/2006/relationships/image"/><Relationship Id="rId6" Target="https://github.com/ROODIE1305/ILaMCIMS.gi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fastapi.tiangolo.com" TargetMode="External" Type="http://schemas.openxmlformats.org/officeDocument/2006/relationships/hyperlink"/><Relationship Id="rId11" Target="../media/image18.png" Type="http://schemas.openxmlformats.org/officeDocument/2006/relationships/image"/><Relationship Id="rId12" Target="../media/image19.png" Type="http://schemas.openxmlformats.org/officeDocument/2006/relationships/image"/><Relationship Id="rId13" Target="https://code.visualstudio.com" TargetMode="External" Type="http://schemas.openxmlformats.org/officeDocument/2006/relationships/hyperlink"/><Relationship Id="rId14" Target="../media/image20.png" Type="http://schemas.openxmlformats.org/officeDocument/2006/relationships/image"/><Relationship Id="rId15" Target="https://github.com/ROODIE1305/ILaMCIMS.git" TargetMode="External" Type="http://schemas.openxmlformats.org/officeDocument/2006/relationships/hyperlink"/><Relationship Id="rId16" Target="../media/image21.png" Type="http://schemas.openxmlformats.org/officeDocument/2006/relationships/image"/><Relationship Id="rId17" Target="https://github.com/ROODIE1305/ILaMCIMS.git" TargetMode="External" Type="http://schemas.openxmlformats.org/officeDocument/2006/relationships/hyperlink"/><Relationship Id="rId2" Target="../media/image13.png" Type="http://schemas.openxmlformats.org/officeDocument/2006/relationships/image"/><Relationship Id="rId3" Target="../media/image14.svg" Type="http://schemas.openxmlformats.org/officeDocument/2006/relationships/image"/><Relationship Id="rId4" Target="https://www.python.org/downloads/windows/" TargetMode="External" Type="http://schemas.openxmlformats.org/officeDocument/2006/relationships/hyperlink"/><Relationship Id="rId5" Target="../media/image15.png" Type="http://schemas.openxmlformats.org/officeDocument/2006/relationships/image"/><Relationship Id="rId6" Target="https://supabase.com" TargetMode="External" Type="http://schemas.openxmlformats.org/officeDocument/2006/relationships/hyperlink"/><Relationship Id="rId7" Target="../media/image16.png" Type="http://schemas.openxmlformats.org/officeDocument/2006/relationships/image"/><Relationship Id="rId8" Target="https://www.postgresql.org" TargetMode="External" Type="http://schemas.openxmlformats.org/officeDocument/2006/relationships/hyperlink"/><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936793" y="1331389"/>
            <a:ext cx="3142818" cy="3160055"/>
          </a:xfrm>
          <a:custGeom>
            <a:avLst/>
            <a:gdLst/>
            <a:ahLst/>
            <a:cxnLst/>
            <a:rect r="r" b="b" t="t" l="l"/>
            <a:pathLst>
              <a:path h="3160055" w="3142818">
                <a:moveTo>
                  <a:pt x="3142819" y="0"/>
                </a:moveTo>
                <a:lnTo>
                  <a:pt x="0" y="0"/>
                </a:lnTo>
                <a:lnTo>
                  <a:pt x="0" y="3160055"/>
                </a:lnTo>
                <a:lnTo>
                  <a:pt x="3142819" y="3160055"/>
                </a:lnTo>
                <a:lnTo>
                  <a:pt x="31428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92769" y="1370997"/>
            <a:ext cx="3142818" cy="3160055"/>
          </a:xfrm>
          <a:custGeom>
            <a:avLst/>
            <a:gdLst/>
            <a:ahLst/>
            <a:cxnLst/>
            <a:rect r="r" b="b" t="t" l="l"/>
            <a:pathLst>
              <a:path h="3160055" w="3142818">
                <a:moveTo>
                  <a:pt x="3142819" y="0"/>
                </a:moveTo>
                <a:lnTo>
                  <a:pt x="0" y="0"/>
                </a:lnTo>
                <a:lnTo>
                  <a:pt x="0" y="3160055"/>
                </a:lnTo>
                <a:lnTo>
                  <a:pt x="3142819" y="3160055"/>
                </a:lnTo>
                <a:lnTo>
                  <a:pt x="31428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20173" y="4235090"/>
            <a:ext cx="10997756" cy="5651147"/>
            <a:chOff x="0" y="0"/>
            <a:chExt cx="1703840" cy="875510"/>
          </a:xfrm>
        </p:grpSpPr>
        <p:sp>
          <p:nvSpPr>
            <p:cNvPr name="Freeform 5" id="5">
              <a:hlinkClick r:id="rId4" tooltip="https://lh7-us.googleusercontent.com/jztn3mOuye1kdLFy7I2v_FaEfjmuj8_dKIqhq064SxXMVpoq35vpw6U89Rj3-5wnebk_PVzQvWzPHhKb_GFhuaELqIZmUkCQwF6steFjjHKr3oMf3i31rqno_NpOAkFAu9V8UUi5-8JBdJAlxRX4o_DcNSvXcnM7nES-zK6fbEpmui4BSRGrChaT-YoI4A"/>
            </p:cNvPr>
            <p:cNvSpPr/>
            <p:nvPr/>
          </p:nvSpPr>
          <p:spPr>
            <a:xfrm flipH="false" flipV="false" rot="0">
              <a:off x="0" y="0"/>
              <a:ext cx="1703840" cy="875511"/>
            </a:xfrm>
            <a:custGeom>
              <a:avLst/>
              <a:gdLst/>
              <a:ahLst/>
              <a:cxnLst/>
              <a:rect r="r" b="b" t="t" l="l"/>
              <a:pathLst>
                <a:path h="875511" w="1703840">
                  <a:moveTo>
                    <a:pt x="45053" y="0"/>
                  </a:moveTo>
                  <a:lnTo>
                    <a:pt x="1658787" y="0"/>
                  </a:lnTo>
                  <a:cubicBezTo>
                    <a:pt x="1670736" y="0"/>
                    <a:pt x="1682195" y="4747"/>
                    <a:pt x="1690644" y="13196"/>
                  </a:cubicBezTo>
                  <a:cubicBezTo>
                    <a:pt x="1699094" y="21645"/>
                    <a:pt x="1703840" y="33104"/>
                    <a:pt x="1703840" y="45053"/>
                  </a:cubicBezTo>
                  <a:lnTo>
                    <a:pt x="1703840" y="830457"/>
                  </a:lnTo>
                  <a:cubicBezTo>
                    <a:pt x="1703840" y="842406"/>
                    <a:pt x="1699094" y="853866"/>
                    <a:pt x="1690644" y="862315"/>
                  </a:cubicBezTo>
                  <a:cubicBezTo>
                    <a:pt x="1682195" y="870764"/>
                    <a:pt x="1670736" y="875511"/>
                    <a:pt x="1658787" y="875511"/>
                  </a:cubicBezTo>
                  <a:lnTo>
                    <a:pt x="45053" y="875511"/>
                  </a:lnTo>
                  <a:cubicBezTo>
                    <a:pt x="33104" y="875511"/>
                    <a:pt x="21645" y="870764"/>
                    <a:pt x="13196" y="862315"/>
                  </a:cubicBezTo>
                  <a:cubicBezTo>
                    <a:pt x="4747" y="853866"/>
                    <a:pt x="0" y="842406"/>
                    <a:pt x="0" y="830457"/>
                  </a:cubicBezTo>
                  <a:lnTo>
                    <a:pt x="0" y="45053"/>
                  </a:lnTo>
                  <a:cubicBezTo>
                    <a:pt x="0" y="33104"/>
                    <a:pt x="4747" y="21645"/>
                    <a:pt x="13196" y="13196"/>
                  </a:cubicBezTo>
                  <a:cubicBezTo>
                    <a:pt x="21645" y="4747"/>
                    <a:pt x="33104" y="0"/>
                    <a:pt x="45053" y="0"/>
                  </a:cubicBezTo>
                  <a:close/>
                </a:path>
              </a:pathLst>
            </a:custGeom>
            <a:blipFill>
              <a:blip r:embed="rId5"/>
              <a:stretch>
                <a:fillRect l="0" t="-25655" r="0" b="-25655"/>
              </a:stretch>
            </a:blipFill>
          </p:spPr>
        </p:sp>
      </p:grpSp>
      <p:sp>
        <p:nvSpPr>
          <p:cNvPr name="TextBox 6" id="6"/>
          <p:cNvSpPr txBox="true"/>
          <p:nvPr/>
        </p:nvSpPr>
        <p:spPr>
          <a:xfrm rot="0">
            <a:off x="3052748" y="2341526"/>
            <a:ext cx="12182505" cy="1187405"/>
          </a:xfrm>
          <a:prstGeom prst="rect">
            <a:avLst/>
          </a:prstGeom>
        </p:spPr>
        <p:txBody>
          <a:bodyPr anchor="t" rtlCol="false" tIns="0" lIns="0" bIns="0" rIns="0">
            <a:spAutoFit/>
          </a:bodyPr>
          <a:lstStyle/>
          <a:p>
            <a:pPr algn="ctr">
              <a:lnSpc>
                <a:spcPts val="4671"/>
              </a:lnSpc>
            </a:pPr>
            <a:r>
              <a:rPr lang="en-US" sz="4246" spc="-165">
                <a:solidFill>
                  <a:srgbClr val="EA9D4A"/>
                </a:solidFill>
                <a:latin typeface="Montserrat"/>
                <a:ea typeface="Montserrat"/>
                <a:cs typeface="Montserrat"/>
                <a:sym typeface="Montserrat"/>
              </a:rPr>
              <a:t>Integrated Logistics and Multi-Channel Inventory Management Software</a:t>
            </a:r>
          </a:p>
        </p:txBody>
      </p:sp>
      <p:sp>
        <p:nvSpPr>
          <p:cNvPr name="TextBox 7" id="7"/>
          <p:cNvSpPr txBox="true"/>
          <p:nvPr/>
        </p:nvSpPr>
        <p:spPr>
          <a:xfrm rot="0">
            <a:off x="12283431" y="7418093"/>
            <a:ext cx="3543148" cy="389254"/>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Montserrat Bold"/>
                <a:ea typeface="Montserrat Bold"/>
                <a:cs typeface="Montserrat Bold"/>
                <a:sym typeface="Montserrat Bold"/>
              </a:rPr>
              <a:t>RUDRA KHANDELWAL</a:t>
            </a:r>
          </a:p>
        </p:txBody>
      </p:sp>
      <p:sp>
        <p:nvSpPr>
          <p:cNvPr name="TextBox 8" id="8"/>
          <p:cNvSpPr txBox="true"/>
          <p:nvPr/>
        </p:nvSpPr>
        <p:spPr>
          <a:xfrm rot="0">
            <a:off x="8541878" y="9378261"/>
            <a:ext cx="1236093" cy="346075"/>
          </a:xfrm>
          <a:prstGeom prst="rect">
            <a:avLst/>
          </a:prstGeom>
        </p:spPr>
        <p:txBody>
          <a:bodyPr anchor="t" rtlCol="false" tIns="0" lIns="0" bIns="0" rIns="0">
            <a:spAutoFit/>
          </a:bodyPr>
          <a:lstStyle/>
          <a:p>
            <a:pPr algn="ctr">
              <a:lnSpc>
                <a:spcPts val="2749"/>
              </a:lnSpc>
            </a:pPr>
            <a:r>
              <a:rPr lang="en-US" sz="2499" spc="-97">
                <a:solidFill>
                  <a:srgbClr val="FFFFFF"/>
                </a:solidFill>
                <a:latin typeface="Montserrat"/>
                <a:ea typeface="Montserrat"/>
                <a:cs typeface="Montserrat"/>
                <a:sym typeface="Montserrat"/>
              </a:rPr>
              <a:t>-</a:t>
            </a:r>
          </a:p>
        </p:txBody>
      </p:sp>
      <p:sp>
        <p:nvSpPr>
          <p:cNvPr name="TextBox 9" id="9"/>
          <p:cNvSpPr txBox="true"/>
          <p:nvPr/>
        </p:nvSpPr>
        <p:spPr>
          <a:xfrm rot="0">
            <a:off x="12283431" y="6633638"/>
            <a:ext cx="3911366" cy="346075"/>
          </a:xfrm>
          <a:prstGeom prst="rect">
            <a:avLst/>
          </a:prstGeom>
        </p:spPr>
        <p:txBody>
          <a:bodyPr anchor="t" rtlCol="false" tIns="0" lIns="0" bIns="0" rIns="0">
            <a:spAutoFit/>
          </a:bodyPr>
          <a:lstStyle/>
          <a:p>
            <a:pPr algn="just">
              <a:lnSpc>
                <a:spcPts val="2749"/>
              </a:lnSpc>
            </a:pPr>
            <a:r>
              <a:rPr lang="en-US" b="true" sz="2499" spc="-97">
                <a:solidFill>
                  <a:srgbClr val="FFFFFF"/>
                </a:solidFill>
                <a:latin typeface="Montserrat Bold"/>
                <a:ea typeface="Montserrat Bold"/>
                <a:cs typeface="Montserrat Bold"/>
                <a:sym typeface="Montserrat Bold"/>
              </a:rPr>
              <a:t>MADE BY:</a:t>
            </a:r>
          </a:p>
        </p:txBody>
      </p:sp>
      <p:sp>
        <p:nvSpPr>
          <p:cNvPr name="TextBox 10" id="10"/>
          <p:cNvSpPr txBox="true"/>
          <p:nvPr/>
        </p:nvSpPr>
        <p:spPr>
          <a:xfrm rot="0">
            <a:off x="12096703" y="8064486"/>
            <a:ext cx="5758691" cy="389254"/>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Montserrat Bold"/>
                <a:ea typeface="Montserrat Bold"/>
                <a:cs typeface="Montserrat Bold"/>
                <a:sym typeface="Montserrat Bold"/>
              </a:rPr>
              <a:t>B.VOC SOFTWARE DEVELOPMENT</a:t>
            </a:r>
          </a:p>
        </p:txBody>
      </p:sp>
      <p:sp>
        <p:nvSpPr>
          <p:cNvPr name="TextBox 11" id="11"/>
          <p:cNvSpPr txBox="true"/>
          <p:nvPr/>
        </p:nvSpPr>
        <p:spPr>
          <a:xfrm rot="0">
            <a:off x="12096703" y="8699784"/>
            <a:ext cx="1958302" cy="389254"/>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Montserrat Bold"/>
                <a:ea typeface="Montserrat Bold"/>
                <a:cs typeface="Montserrat Bold"/>
                <a:sym typeface="Montserrat Bold"/>
              </a:rPr>
              <a:t>20222770</a:t>
            </a:r>
          </a:p>
        </p:txBody>
      </p:sp>
      <p:sp>
        <p:nvSpPr>
          <p:cNvPr name="TextBox 12" id="12"/>
          <p:cNvSpPr txBox="true"/>
          <p:nvPr/>
        </p:nvSpPr>
        <p:spPr>
          <a:xfrm rot="0">
            <a:off x="12283431" y="9335081"/>
            <a:ext cx="2125276" cy="389254"/>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Montserrat Bold"/>
                <a:ea typeface="Montserrat Bold"/>
                <a:cs typeface="Montserrat Bold"/>
                <a:sym typeface="Montserrat Bold"/>
              </a:rPr>
              <a:t>22020107043</a:t>
            </a:r>
          </a:p>
        </p:txBody>
      </p:sp>
      <p:sp>
        <p:nvSpPr>
          <p:cNvPr name="TextBox 13" id="13"/>
          <p:cNvSpPr txBox="true"/>
          <p:nvPr/>
        </p:nvSpPr>
        <p:spPr>
          <a:xfrm rot="0">
            <a:off x="7372426" y="439971"/>
            <a:ext cx="3543148" cy="438785"/>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Montserrat Bold"/>
                <a:ea typeface="Montserrat Bold"/>
                <a:cs typeface="Montserrat Bold"/>
                <a:sym typeface="Montserrat Bold"/>
              </a:rPr>
              <a:t>MINOR PROJECT</a:t>
            </a:r>
          </a:p>
        </p:txBody>
      </p:sp>
      <p:sp>
        <p:nvSpPr>
          <p:cNvPr name="TextBox 14" id="14"/>
          <p:cNvSpPr txBox="true"/>
          <p:nvPr/>
        </p:nvSpPr>
        <p:spPr>
          <a:xfrm rot="0">
            <a:off x="12096703" y="4392610"/>
            <a:ext cx="5240417" cy="1358905"/>
          </a:xfrm>
          <a:prstGeom prst="rect">
            <a:avLst/>
          </a:prstGeom>
        </p:spPr>
        <p:txBody>
          <a:bodyPr anchor="t" rtlCol="false" tIns="0" lIns="0" bIns="0" rIns="0">
            <a:spAutoFit/>
          </a:bodyPr>
          <a:lstStyle/>
          <a:p>
            <a:pPr algn="ctr">
              <a:lnSpc>
                <a:spcPts val="11199"/>
              </a:lnSpc>
              <a:spcBef>
                <a:spcPct val="0"/>
              </a:spcBef>
            </a:pPr>
            <a:r>
              <a:rPr lang="en-US" b="true" sz="7999" u="sng">
                <a:solidFill>
                  <a:srgbClr val="004AAD"/>
                </a:solidFill>
                <a:latin typeface="Montserrat Bold"/>
                <a:ea typeface="Montserrat Bold"/>
                <a:cs typeface="Montserrat Bold"/>
                <a:sym typeface="Montserrat Bold"/>
                <a:hlinkClick r:id="rId6" tooltip="https://github.com/ROODIE1305/ILaMCIMS.git"/>
              </a:rPr>
              <a:t>ILaMCIMS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471506" y="4104702"/>
            <a:ext cx="5787794" cy="6496623"/>
            <a:chOff x="0" y="0"/>
            <a:chExt cx="896681" cy="1006497"/>
          </a:xfrm>
        </p:grpSpPr>
        <p:sp>
          <p:nvSpPr>
            <p:cNvPr name="Freeform 3" id="3"/>
            <p:cNvSpPr/>
            <p:nvPr/>
          </p:nvSpPr>
          <p:spPr>
            <a:xfrm flipH="false" flipV="false" rot="0">
              <a:off x="0" y="0"/>
              <a:ext cx="896681" cy="1006497"/>
            </a:xfrm>
            <a:custGeom>
              <a:avLst/>
              <a:gdLst/>
              <a:ahLst/>
              <a:cxnLst/>
              <a:rect r="r" b="b" t="t" l="l"/>
              <a:pathLst>
                <a:path h="1006497" w="896681">
                  <a:moveTo>
                    <a:pt x="85608" y="0"/>
                  </a:moveTo>
                  <a:lnTo>
                    <a:pt x="811073" y="0"/>
                  </a:lnTo>
                  <a:cubicBezTo>
                    <a:pt x="858353" y="0"/>
                    <a:pt x="896681" y="38328"/>
                    <a:pt x="896681" y="85608"/>
                  </a:cubicBezTo>
                  <a:lnTo>
                    <a:pt x="896681" y="920889"/>
                  </a:lnTo>
                  <a:cubicBezTo>
                    <a:pt x="896681" y="943593"/>
                    <a:pt x="887661" y="965368"/>
                    <a:pt x="871607" y="981423"/>
                  </a:cubicBezTo>
                  <a:cubicBezTo>
                    <a:pt x="855552" y="997477"/>
                    <a:pt x="833777" y="1006497"/>
                    <a:pt x="811073" y="1006497"/>
                  </a:cubicBezTo>
                  <a:lnTo>
                    <a:pt x="85608" y="1006497"/>
                  </a:lnTo>
                  <a:cubicBezTo>
                    <a:pt x="62904" y="1006497"/>
                    <a:pt x="41129" y="997477"/>
                    <a:pt x="25074" y="981423"/>
                  </a:cubicBezTo>
                  <a:cubicBezTo>
                    <a:pt x="9019" y="965368"/>
                    <a:pt x="0" y="943593"/>
                    <a:pt x="0" y="920889"/>
                  </a:cubicBezTo>
                  <a:lnTo>
                    <a:pt x="0" y="85608"/>
                  </a:lnTo>
                  <a:cubicBezTo>
                    <a:pt x="0" y="62904"/>
                    <a:pt x="9019" y="41129"/>
                    <a:pt x="25074" y="25074"/>
                  </a:cubicBezTo>
                  <a:cubicBezTo>
                    <a:pt x="41129" y="9019"/>
                    <a:pt x="62904" y="0"/>
                    <a:pt x="85608" y="0"/>
                  </a:cubicBezTo>
                  <a:close/>
                </a:path>
              </a:pathLst>
            </a:custGeom>
            <a:blipFill>
              <a:blip r:embed="rId2"/>
              <a:stretch>
                <a:fillRect l="-34237" t="0" r="-34237" b="0"/>
              </a:stretch>
            </a:blipFill>
          </p:spPr>
        </p:sp>
      </p:grpSp>
      <p:sp>
        <p:nvSpPr>
          <p:cNvPr name="Freeform 4" id="4"/>
          <p:cNvSpPr/>
          <p:nvPr/>
        </p:nvSpPr>
        <p:spPr>
          <a:xfrm flipH="false" flipV="false" rot="0">
            <a:off x="12795750" y="-28575"/>
            <a:ext cx="3530024" cy="3549385"/>
          </a:xfrm>
          <a:custGeom>
            <a:avLst/>
            <a:gdLst/>
            <a:ahLst/>
            <a:cxnLst/>
            <a:rect r="r" b="b" t="t" l="l"/>
            <a:pathLst>
              <a:path h="3549385" w="3530024">
                <a:moveTo>
                  <a:pt x="0" y="0"/>
                </a:moveTo>
                <a:lnTo>
                  <a:pt x="3530024" y="0"/>
                </a:lnTo>
                <a:lnTo>
                  <a:pt x="3530024" y="3549385"/>
                </a:lnTo>
                <a:lnTo>
                  <a:pt x="0" y="3549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5361" y="15913"/>
            <a:ext cx="3530024" cy="3549385"/>
          </a:xfrm>
          <a:custGeom>
            <a:avLst/>
            <a:gdLst/>
            <a:ahLst/>
            <a:cxnLst/>
            <a:rect r="r" b="b" t="t" l="l"/>
            <a:pathLst>
              <a:path h="3549385" w="3530024">
                <a:moveTo>
                  <a:pt x="0" y="0"/>
                </a:moveTo>
                <a:lnTo>
                  <a:pt x="3530024" y="0"/>
                </a:lnTo>
                <a:lnTo>
                  <a:pt x="3530024" y="3549385"/>
                </a:lnTo>
                <a:lnTo>
                  <a:pt x="0" y="3549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29" y="610871"/>
            <a:ext cx="7475031" cy="646430"/>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Montserrat Bold"/>
                <a:ea typeface="Montserrat Bold"/>
                <a:cs typeface="Montserrat Bold"/>
                <a:sym typeface="Montserrat Bold"/>
              </a:rPr>
              <a:t>Introduction and Objective</a:t>
            </a:r>
          </a:p>
        </p:txBody>
      </p:sp>
      <p:sp>
        <p:nvSpPr>
          <p:cNvPr name="TextBox 7" id="7"/>
          <p:cNvSpPr txBox="true"/>
          <p:nvPr/>
        </p:nvSpPr>
        <p:spPr>
          <a:xfrm rot="0">
            <a:off x="1141239" y="2153588"/>
            <a:ext cx="9251859" cy="1253870"/>
          </a:xfrm>
          <a:prstGeom prst="rect">
            <a:avLst/>
          </a:prstGeom>
        </p:spPr>
        <p:txBody>
          <a:bodyPr anchor="t" rtlCol="false" tIns="0" lIns="0" bIns="0" rIns="0">
            <a:spAutoFit/>
          </a:bodyPr>
          <a:lstStyle/>
          <a:p>
            <a:pPr algn="l">
              <a:lnSpc>
                <a:spcPts val="9602"/>
              </a:lnSpc>
            </a:pPr>
            <a:r>
              <a:rPr lang="en-US" sz="8729" spc="-340" b="true">
                <a:solidFill>
                  <a:srgbClr val="FF3131"/>
                </a:solidFill>
                <a:latin typeface="Montserrat Bold"/>
                <a:ea typeface="Montserrat Bold"/>
                <a:cs typeface="Montserrat Bold"/>
                <a:sym typeface="Montserrat Bold"/>
              </a:rPr>
              <a:t>ILaMCIMS</a:t>
            </a:r>
          </a:p>
        </p:txBody>
      </p:sp>
      <p:sp>
        <p:nvSpPr>
          <p:cNvPr name="TextBox 8" id="8"/>
          <p:cNvSpPr txBox="true"/>
          <p:nvPr/>
        </p:nvSpPr>
        <p:spPr>
          <a:xfrm rot="0">
            <a:off x="1198389" y="3381020"/>
            <a:ext cx="6014785" cy="3348355"/>
          </a:xfrm>
          <a:prstGeom prst="rect">
            <a:avLst/>
          </a:prstGeom>
        </p:spPr>
        <p:txBody>
          <a:bodyPr anchor="t" rtlCol="false" tIns="0" lIns="0" bIns="0" rIns="0">
            <a:spAutoFit/>
          </a:bodyPr>
          <a:lstStyle/>
          <a:p>
            <a:pPr algn="just">
              <a:lnSpc>
                <a:spcPts val="2090"/>
              </a:lnSpc>
            </a:pPr>
            <a:r>
              <a:rPr lang="en-US" sz="1900" spc="-74">
                <a:solidFill>
                  <a:srgbClr val="FFFFFF"/>
                </a:solidFill>
                <a:latin typeface="Montserrat"/>
                <a:ea typeface="Montserrat"/>
                <a:cs typeface="Montserrat"/>
                <a:sym typeface="Montserrat"/>
              </a:rPr>
              <a:t>is a Python and PostgreSQL-Based Solution designed to streamline logistics and inventory management for businesses operating across multiple sales channels like Amazon, Flipkart, and Meesho. This software will simplifies tasks such as inventory tracking, real-time delivery monitoring, and automated returns processing.</a:t>
            </a:r>
          </a:p>
          <a:p>
            <a:pPr algn="just">
              <a:lnSpc>
                <a:spcPts val="2090"/>
              </a:lnSpc>
            </a:pPr>
          </a:p>
          <a:p>
            <a:pPr algn="just">
              <a:lnSpc>
                <a:spcPts val="2090"/>
              </a:lnSpc>
            </a:pPr>
            <a:r>
              <a:rPr lang="en-US" sz="1900" spc="-74">
                <a:solidFill>
                  <a:srgbClr val="FFFFFF"/>
                </a:solidFill>
                <a:latin typeface="Montserrat"/>
                <a:ea typeface="Montserrat"/>
                <a:cs typeface="Montserrat"/>
                <a:sym typeface="Montserrat"/>
              </a:rPr>
              <a:t>The project is being developed incrementally, with each phase focusing on a specific feature set or technical foundation.</a:t>
            </a:r>
          </a:p>
          <a:p>
            <a:pPr algn="just">
              <a:lnSpc>
                <a:spcPts val="2090"/>
              </a:lnSpc>
            </a:pPr>
          </a:p>
          <a:p>
            <a:pPr algn="just">
              <a:lnSpc>
                <a:spcPts val="2090"/>
              </a:lnSpc>
            </a:pPr>
          </a:p>
        </p:txBody>
      </p:sp>
      <p:sp>
        <p:nvSpPr>
          <p:cNvPr name="TextBox 9" id="9"/>
          <p:cNvSpPr txBox="true"/>
          <p:nvPr/>
        </p:nvSpPr>
        <p:spPr>
          <a:xfrm rot="0">
            <a:off x="1141239" y="6529151"/>
            <a:ext cx="8744257" cy="2954271"/>
          </a:xfrm>
          <a:prstGeom prst="rect">
            <a:avLst/>
          </a:prstGeom>
        </p:spPr>
        <p:txBody>
          <a:bodyPr anchor="t" rtlCol="false" tIns="0" lIns="0" bIns="0" rIns="0">
            <a:spAutoFit/>
          </a:bodyPr>
          <a:lstStyle/>
          <a:p>
            <a:pPr algn="l">
              <a:lnSpc>
                <a:spcPts val="4993"/>
              </a:lnSpc>
            </a:pPr>
            <a:r>
              <a:rPr lang="en-US" sz="2821" b="true">
                <a:solidFill>
                  <a:srgbClr val="FFFFFF"/>
                </a:solidFill>
                <a:latin typeface="Montserrat Bold"/>
                <a:ea typeface="Montserrat Bold"/>
                <a:cs typeface="Montserrat Bold"/>
                <a:sym typeface="Montserrat Bold"/>
              </a:rPr>
              <a:t>Objectives:</a:t>
            </a:r>
          </a:p>
          <a:p>
            <a:pPr algn="just" marL="319042" indent="-159521" lvl="1">
              <a:lnSpc>
                <a:spcPts val="2068"/>
              </a:lnSpc>
              <a:buFont typeface="Arial"/>
              <a:buChar char="•"/>
            </a:pPr>
            <a:r>
              <a:rPr lang="en-US" b="true" sz="1477">
                <a:solidFill>
                  <a:srgbClr val="FFFFFF"/>
                </a:solidFill>
                <a:latin typeface="Montserrat Bold"/>
                <a:ea typeface="Montserrat Bold"/>
                <a:cs typeface="Montserrat Bold"/>
                <a:sym typeface="Montserrat Bold"/>
              </a:rPr>
              <a:t>Centralized Inventory Management: </a:t>
            </a:r>
            <a:r>
              <a:rPr lang="en-US" sz="1477">
                <a:solidFill>
                  <a:srgbClr val="FFFFFF"/>
                </a:solidFill>
                <a:latin typeface="Montserrat"/>
                <a:ea typeface="Montserrat"/>
                <a:cs typeface="Montserrat"/>
                <a:sym typeface="Montserrat"/>
              </a:rPr>
              <a:t>Manage inventory levels across multiple channels from a single platform.</a:t>
            </a:r>
          </a:p>
          <a:p>
            <a:pPr algn="just" marL="319042" indent="-159521" lvl="1">
              <a:lnSpc>
                <a:spcPts val="2068"/>
              </a:lnSpc>
              <a:buFont typeface="Arial"/>
              <a:buChar char="•"/>
            </a:pPr>
            <a:r>
              <a:rPr lang="en-US" b="true" sz="1477">
                <a:solidFill>
                  <a:srgbClr val="FFFFFF"/>
                </a:solidFill>
                <a:latin typeface="Montserrat Bold"/>
                <a:ea typeface="Montserrat Bold"/>
                <a:cs typeface="Montserrat Bold"/>
                <a:sym typeface="Montserrat Bold"/>
              </a:rPr>
              <a:t>Real-Time Tracking (Planned):</a:t>
            </a:r>
            <a:r>
              <a:rPr lang="en-US" sz="1477">
                <a:solidFill>
                  <a:srgbClr val="FFFFFF"/>
                </a:solidFill>
                <a:latin typeface="Montserrat"/>
                <a:ea typeface="Montserrat"/>
                <a:cs typeface="Montserrat"/>
                <a:sym typeface="Montserrat"/>
              </a:rPr>
              <a:t> Monitor live delivery progress, giving customers the ability to track their orders in real-time.</a:t>
            </a:r>
          </a:p>
          <a:p>
            <a:pPr algn="just" marL="319042" indent="-159521" lvl="1">
              <a:lnSpc>
                <a:spcPts val="2068"/>
              </a:lnSpc>
              <a:buFont typeface="Arial"/>
              <a:buChar char="•"/>
            </a:pPr>
            <a:r>
              <a:rPr lang="en-US" b="true" sz="1477">
                <a:solidFill>
                  <a:srgbClr val="FFFFFF"/>
                </a:solidFill>
                <a:latin typeface="Montserrat Bold"/>
                <a:ea typeface="Montserrat Bold"/>
                <a:cs typeface="Montserrat Bold"/>
                <a:sym typeface="Montserrat Bold"/>
              </a:rPr>
              <a:t>Inventory Forecasting (Planned):</a:t>
            </a:r>
            <a:r>
              <a:rPr lang="en-US" sz="1477">
                <a:solidFill>
                  <a:srgbClr val="FFFFFF"/>
                </a:solidFill>
                <a:latin typeface="Montserrat"/>
                <a:ea typeface="Montserrat"/>
                <a:cs typeface="Montserrat"/>
                <a:sym typeface="Montserrat"/>
              </a:rPr>
              <a:t> Utilize basic machine learning to analyze sales trends and recommend which products are in high demand or declining in popularity.</a:t>
            </a:r>
          </a:p>
          <a:p>
            <a:pPr algn="just" marL="319042" indent="-159521" lvl="1">
              <a:lnSpc>
                <a:spcPts val="2068"/>
              </a:lnSpc>
              <a:buFont typeface="Arial"/>
              <a:buChar char="•"/>
            </a:pPr>
            <a:r>
              <a:rPr lang="en-US" b="true" sz="1477">
                <a:solidFill>
                  <a:srgbClr val="FFFFFF"/>
                </a:solidFill>
                <a:latin typeface="Montserrat Bold"/>
                <a:ea typeface="Montserrat Bold"/>
                <a:cs typeface="Montserrat Bold"/>
                <a:sym typeface="Montserrat Bold"/>
              </a:rPr>
              <a:t>Automated Returns Processing (Planned):</a:t>
            </a:r>
            <a:r>
              <a:rPr lang="en-US" sz="1477">
                <a:solidFill>
                  <a:srgbClr val="FFFFFF"/>
                </a:solidFill>
                <a:latin typeface="Montserrat"/>
                <a:ea typeface="Montserrat"/>
                <a:cs typeface="Montserrat"/>
                <a:sym typeface="Montserrat"/>
              </a:rPr>
              <a:t> Streamline and automate the process of handling returns, ensuring quick and efficient resolution.</a:t>
            </a:r>
          </a:p>
          <a:p>
            <a:pPr algn="just" marL="319042" indent="-159521" lvl="1">
              <a:lnSpc>
                <a:spcPts val="2068"/>
              </a:lnSpc>
              <a:buFont typeface="Arial"/>
              <a:buChar char="•"/>
            </a:pPr>
            <a:r>
              <a:rPr lang="en-US" b="true" sz="1477">
                <a:solidFill>
                  <a:srgbClr val="FFFFFF"/>
                </a:solidFill>
                <a:latin typeface="Montserrat Bold"/>
                <a:ea typeface="Montserrat Bold"/>
                <a:cs typeface="Montserrat Bold"/>
                <a:sym typeface="Montserrat Bold"/>
              </a:rPr>
              <a:t>Sales and Purchase Reports (Planned):</a:t>
            </a:r>
            <a:r>
              <a:rPr lang="en-US" sz="1477">
                <a:solidFill>
                  <a:srgbClr val="FFFFFF"/>
                </a:solidFill>
                <a:latin typeface="Montserrat"/>
                <a:ea typeface="Montserrat"/>
                <a:cs typeface="Montserrat"/>
                <a:sym typeface="Montserrat"/>
              </a:rPr>
              <a:t> Generate detailed analytics for business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655604" y="-183994"/>
            <a:ext cx="1494024" cy="10654988"/>
            <a:chOff x="0" y="0"/>
            <a:chExt cx="393488" cy="2806252"/>
          </a:xfrm>
        </p:grpSpPr>
        <p:sp>
          <p:nvSpPr>
            <p:cNvPr name="Freeform 3" id="3"/>
            <p:cNvSpPr/>
            <p:nvPr/>
          </p:nvSpPr>
          <p:spPr>
            <a:xfrm flipH="false" flipV="false" rot="0">
              <a:off x="0" y="0"/>
              <a:ext cx="393488" cy="2806252"/>
            </a:xfrm>
            <a:custGeom>
              <a:avLst/>
              <a:gdLst/>
              <a:ahLst/>
              <a:cxnLst/>
              <a:rect r="r" b="b" t="t" l="l"/>
              <a:pathLst>
                <a:path h="2806252" w="393488">
                  <a:moveTo>
                    <a:pt x="0" y="0"/>
                  </a:moveTo>
                  <a:lnTo>
                    <a:pt x="393488" y="0"/>
                  </a:lnTo>
                  <a:lnTo>
                    <a:pt x="393488" y="2806252"/>
                  </a:lnTo>
                  <a:lnTo>
                    <a:pt x="0" y="2806252"/>
                  </a:lnTo>
                  <a:close/>
                </a:path>
              </a:pathLst>
            </a:custGeom>
            <a:gradFill rotWithShape="true">
              <a:gsLst>
                <a:gs pos="0">
                  <a:srgbClr val="000000">
                    <a:alpha val="83000"/>
                  </a:srgbClr>
                </a:gs>
                <a:gs pos="100000">
                  <a:srgbClr val="284F72">
                    <a:alpha val="83000"/>
                  </a:srgbClr>
                </a:gs>
              </a:gsLst>
              <a:lin ang="0"/>
            </a:gradFill>
          </p:spPr>
        </p:sp>
        <p:sp>
          <p:nvSpPr>
            <p:cNvPr name="TextBox 4" id="4"/>
            <p:cNvSpPr txBox="true"/>
            <p:nvPr/>
          </p:nvSpPr>
          <p:spPr>
            <a:xfrm>
              <a:off x="0" y="-47625"/>
              <a:ext cx="393488" cy="2853877"/>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1663330" y="656886"/>
            <a:ext cx="4974609" cy="4389488"/>
            <a:chOff x="0" y="0"/>
            <a:chExt cx="988569" cy="872292"/>
          </a:xfrm>
        </p:grpSpPr>
        <p:sp>
          <p:nvSpPr>
            <p:cNvPr name="Freeform 6" id="6"/>
            <p:cNvSpPr/>
            <p:nvPr/>
          </p:nvSpPr>
          <p:spPr>
            <a:xfrm flipH="false" flipV="false" rot="0">
              <a:off x="0" y="0"/>
              <a:ext cx="988569" cy="872292"/>
            </a:xfrm>
            <a:custGeom>
              <a:avLst/>
              <a:gdLst/>
              <a:ahLst/>
              <a:cxnLst/>
              <a:rect r="r" b="b" t="t" l="l"/>
              <a:pathLst>
                <a:path h="872292" w="988569">
                  <a:moveTo>
                    <a:pt x="99602" y="0"/>
                  </a:moveTo>
                  <a:lnTo>
                    <a:pt x="888966" y="0"/>
                  </a:lnTo>
                  <a:cubicBezTo>
                    <a:pt x="943975" y="0"/>
                    <a:pt x="988569" y="44593"/>
                    <a:pt x="988569" y="99602"/>
                  </a:cubicBezTo>
                  <a:lnTo>
                    <a:pt x="988569" y="772689"/>
                  </a:lnTo>
                  <a:cubicBezTo>
                    <a:pt x="988569" y="827698"/>
                    <a:pt x="943975" y="872292"/>
                    <a:pt x="888966" y="872292"/>
                  </a:cubicBezTo>
                  <a:lnTo>
                    <a:pt x="99602" y="872292"/>
                  </a:lnTo>
                  <a:cubicBezTo>
                    <a:pt x="44593" y="872292"/>
                    <a:pt x="0" y="827698"/>
                    <a:pt x="0" y="772689"/>
                  </a:cubicBezTo>
                  <a:lnTo>
                    <a:pt x="0" y="99602"/>
                  </a:lnTo>
                  <a:cubicBezTo>
                    <a:pt x="0" y="44593"/>
                    <a:pt x="44593" y="0"/>
                    <a:pt x="99602" y="0"/>
                  </a:cubicBezTo>
                  <a:close/>
                </a:path>
              </a:pathLst>
            </a:custGeom>
            <a:blipFill>
              <a:blip r:embed="rId2"/>
              <a:stretch>
                <a:fillRect l="-16219" t="0" r="-16219" b="0"/>
              </a:stretch>
            </a:blipFill>
          </p:spPr>
        </p:sp>
      </p:grpSp>
      <p:grpSp>
        <p:nvGrpSpPr>
          <p:cNvPr name="Group 7" id="7"/>
          <p:cNvGrpSpPr/>
          <p:nvPr/>
        </p:nvGrpSpPr>
        <p:grpSpPr>
          <a:xfrm rot="0">
            <a:off x="11663330" y="5489976"/>
            <a:ext cx="4974609" cy="4389488"/>
            <a:chOff x="0" y="0"/>
            <a:chExt cx="988569" cy="872292"/>
          </a:xfrm>
        </p:grpSpPr>
        <p:sp>
          <p:nvSpPr>
            <p:cNvPr name="Freeform 8" id="8"/>
            <p:cNvSpPr/>
            <p:nvPr/>
          </p:nvSpPr>
          <p:spPr>
            <a:xfrm flipH="false" flipV="false" rot="0">
              <a:off x="0" y="0"/>
              <a:ext cx="988569" cy="872292"/>
            </a:xfrm>
            <a:custGeom>
              <a:avLst/>
              <a:gdLst/>
              <a:ahLst/>
              <a:cxnLst/>
              <a:rect r="r" b="b" t="t" l="l"/>
              <a:pathLst>
                <a:path h="872292" w="988569">
                  <a:moveTo>
                    <a:pt x="99602" y="0"/>
                  </a:moveTo>
                  <a:lnTo>
                    <a:pt x="888966" y="0"/>
                  </a:lnTo>
                  <a:cubicBezTo>
                    <a:pt x="943975" y="0"/>
                    <a:pt x="988569" y="44593"/>
                    <a:pt x="988569" y="99602"/>
                  </a:cubicBezTo>
                  <a:lnTo>
                    <a:pt x="988569" y="772689"/>
                  </a:lnTo>
                  <a:cubicBezTo>
                    <a:pt x="988569" y="827698"/>
                    <a:pt x="943975" y="872292"/>
                    <a:pt x="888966" y="872292"/>
                  </a:cubicBezTo>
                  <a:lnTo>
                    <a:pt x="99602" y="872292"/>
                  </a:lnTo>
                  <a:cubicBezTo>
                    <a:pt x="44593" y="872292"/>
                    <a:pt x="0" y="827698"/>
                    <a:pt x="0" y="772689"/>
                  </a:cubicBezTo>
                  <a:lnTo>
                    <a:pt x="0" y="99602"/>
                  </a:lnTo>
                  <a:cubicBezTo>
                    <a:pt x="0" y="44593"/>
                    <a:pt x="44593" y="0"/>
                    <a:pt x="99602" y="0"/>
                  </a:cubicBezTo>
                  <a:close/>
                </a:path>
              </a:pathLst>
            </a:custGeom>
            <a:blipFill>
              <a:blip r:embed="rId3"/>
              <a:stretch>
                <a:fillRect l="-16219" t="0" r="-16219" b="0"/>
              </a:stretch>
            </a:blipFill>
          </p:spPr>
        </p:sp>
      </p:grpSp>
      <p:sp>
        <p:nvSpPr>
          <p:cNvPr name="TextBox 9" id="9"/>
          <p:cNvSpPr txBox="true"/>
          <p:nvPr/>
        </p:nvSpPr>
        <p:spPr>
          <a:xfrm rot="0">
            <a:off x="98750" y="599736"/>
            <a:ext cx="591171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 Scope of the Project </a:t>
            </a:r>
          </a:p>
        </p:txBody>
      </p:sp>
      <p:sp>
        <p:nvSpPr>
          <p:cNvPr name="TextBox 10" id="10"/>
          <p:cNvSpPr txBox="true"/>
          <p:nvPr/>
        </p:nvSpPr>
        <p:spPr>
          <a:xfrm rot="0">
            <a:off x="661928" y="1572122"/>
            <a:ext cx="7139733" cy="2143125"/>
          </a:xfrm>
          <a:prstGeom prst="rect">
            <a:avLst/>
          </a:prstGeom>
        </p:spPr>
        <p:txBody>
          <a:bodyPr anchor="t" rtlCol="false" tIns="0" lIns="0" bIns="0" rIns="0">
            <a:spAutoFit/>
          </a:bodyPr>
          <a:lstStyle/>
          <a:p>
            <a:pPr algn="just">
              <a:lnSpc>
                <a:spcPts val="1919"/>
              </a:lnSpc>
            </a:pPr>
            <a:r>
              <a:rPr lang="en-US" sz="1599" spc="-62">
                <a:solidFill>
                  <a:srgbClr val="FFFFFF"/>
                </a:solidFill>
                <a:latin typeface="Montserrat"/>
                <a:ea typeface="Montserrat"/>
                <a:cs typeface="Montserrat"/>
                <a:sym typeface="Montserrat"/>
              </a:rPr>
              <a:t>ILaMCIMS aims to address the following:</a:t>
            </a:r>
          </a:p>
          <a:p>
            <a:pPr algn="just" marL="345439" indent="-172720" lvl="1">
              <a:lnSpc>
                <a:spcPts val="1919"/>
              </a:lnSpc>
              <a:buFont typeface="Arial"/>
              <a:buChar char="•"/>
            </a:pPr>
            <a:r>
              <a:rPr lang="en-US" sz="1599" spc="-62">
                <a:solidFill>
                  <a:srgbClr val="FFFFFF"/>
                </a:solidFill>
                <a:latin typeface="Montserrat"/>
                <a:ea typeface="Montserrat"/>
                <a:cs typeface="Montserrat"/>
                <a:sym typeface="Montserrat"/>
              </a:rPr>
              <a:t>Optimize inventory handling for businesses with a single supplier and multiple sales channels.</a:t>
            </a:r>
          </a:p>
          <a:p>
            <a:pPr algn="just" marL="345439" indent="-172720" lvl="1">
              <a:lnSpc>
                <a:spcPts val="1919"/>
              </a:lnSpc>
              <a:buFont typeface="Arial"/>
              <a:buChar char="•"/>
            </a:pPr>
            <a:r>
              <a:rPr lang="en-US" sz="1599" spc="-62">
                <a:solidFill>
                  <a:srgbClr val="FFFFFF"/>
                </a:solidFill>
                <a:latin typeface="Montserrat"/>
                <a:ea typeface="Montserrat"/>
                <a:cs typeface="Montserrat"/>
                <a:sym typeface="Montserrat"/>
              </a:rPr>
              <a:t>Provide tools for real-time order and delivery tracking.</a:t>
            </a:r>
          </a:p>
          <a:p>
            <a:pPr algn="just" marL="345439" indent="-172720" lvl="1">
              <a:lnSpc>
                <a:spcPts val="1919"/>
              </a:lnSpc>
              <a:buFont typeface="Arial"/>
              <a:buChar char="•"/>
            </a:pPr>
            <a:r>
              <a:rPr lang="en-US" sz="1599" spc="-62">
                <a:solidFill>
                  <a:srgbClr val="FFFFFF"/>
                </a:solidFill>
                <a:latin typeface="Montserrat"/>
                <a:ea typeface="Montserrat"/>
                <a:cs typeface="Montserrat"/>
                <a:sym typeface="Montserrat"/>
              </a:rPr>
              <a:t>Automate inventory forecasting to help businesses make data-driven decisions.</a:t>
            </a:r>
          </a:p>
          <a:p>
            <a:pPr algn="just" marL="345439" indent="-172720" lvl="1">
              <a:lnSpc>
                <a:spcPts val="1919"/>
              </a:lnSpc>
              <a:buFont typeface="Arial"/>
              <a:buChar char="•"/>
            </a:pPr>
            <a:r>
              <a:rPr lang="en-US" sz="1599" spc="-62">
                <a:solidFill>
                  <a:srgbClr val="FFFFFF"/>
                </a:solidFill>
                <a:latin typeface="Montserrat"/>
                <a:ea typeface="Montserrat"/>
                <a:cs typeface="Montserrat"/>
                <a:sym typeface="Montserrat"/>
              </a:rPr>
              <a:t>Simplify returns processing to enhance customer satisfaction.</a:t>
            </a:r>
          </a:p>
          <a:p>
            <a:pPr algn="just" marL="345439" indent="-172720" lvl="1">
              <a:lnSpc>
                <a:spcPts val="1919"/>
              </a:lnSpc>
              <a:buFont typeface="Arial"/>
              <a:buChar char="•"/>
            </a:pPr>
            <a:r>
              <a:rPr lang="en-US" sz="1599" spc="-62">
                <a:solidFill>
                  <a:srgbClr val="FFFFFF"/>
                </a:solidFill>
                <a:latin typeface="Montserrat"/>
                <a:ea typeface="Montserrat"/>
                <a:cs typeface="Montserrat"/>
                <a:sym typeface="Montserrat"/>
              </a:rPr>
              <a:t>Enable seamless integration with third-party e-commerce platforms.</a:t>
            </a:r>
          </a:p>
          <a:p>
            <a:pPr algn="just">
              <a:lnSpc>
                <a:spcPts val="1919"/>
              </a:lnSpc>
            </a:pPr>
          </a:p>
        </p:txBody>
      </p:sp>
      <p:sp>
        <p:nvSpPr>
          <p:cNvPr name="TextBox 11" id="11"/>
          <p:cNvSpPr txBox="true"/>
          <p:nvPr/>
        </p:nvSpPr>
        <p:spPr>
          <a:xfrm rot="0">
            <a:off x="742681" y="3867398"/>
            <a:ext cx="697822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Future Scope and Enhancements</a:t>
            </a:r>
          </a:p>
        </p:txBody>
      </p:sp>
      <p:sp>
        <p:nvSpPr>
          <p:cNvPr name="TextBox 12" id="12"/>
          <p:cNvSpPr txBox="true"/>
          <p:nvPr/>
        </p:nvSpPr>
        <p:spPr>
          <a:xfrm rot="0">
            <a:off x="742681" y="4610100"/>
            <a:ext cx="8717562" cy="5715000"/>
          </a:xfrm>
          <a:prstGeom prst="rect">
            <a:avLst/>
          </a:prstGeom>
        </p:spPr>
        <p:txBody>
          <a:bodyPr anchor="t" rtlCol="false" tIns="0" lIns="0" bIns="0" rIns="0">
            <a:spAutoFit/>
          </a:bodyPr>
          <a:lstStyle/>
          <a:p>
            <a:pPr algn="just">
              <a:lnSpc>
                <a:spcPts val="1919"/>
              </a:lnSpc>
            </a:pPr>
            <a:r>
              <a:rPr lang="en-US" b="true" sz="1599" spc="-62">
                <a:solidFill>
                  <a:srgbClr val="FFFFFF"/>
                </a:solidFill>
                <a:latin typeface="Montserrat Bold"/>
                <a:ea typeface="Montserrat Bold"/>
                <a:cs typeface="Montserrat Bold"/>
                <a:sym typeface="Montserrat Bold"/>
              </a:rPr>
              <a:t>Planned Features</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Real-Time Tracking System</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Integration with Google Maps API to enable live tracking of delivery personnel.</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Display real-time updates for order delivery status on the frontend.</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Inventory Forecasting</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Implementation of machine learning models to predict inventory demands based on historical data.</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Helps optimize stock levels and reduce overstocking or shortages.</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Multi-Channel Integration</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Seamless synchronization with multiple sales platforms such as Amazon, Flipkart, and Meesho.</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Cent</a:t>
            </a:r>
            <a:r>
              <a:rPr lang="en-US" sz="1599" spc="-62">
                <a:solidFill>
                  <a:srgbClr val="FFFFFF"/>
                </a:solidFill>
                <a:latin typeface="Montserrat"/>
                <a:ea typeface="Montserrat"/>
                <a:cs typeface="Montserrat"/>
                <a:sym typeface="Montserrat"/>
              </a:rPr>
              <a:t>ralized management of inventory and orders across channels.</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Automated Returns Processing</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Streamlined system for handling customer returns efficiently.</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Automated refund initiation and restocking processes.</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Real-Time Stock Synchronization</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Continuous synchronization between physical and digital stock levels to avoid discrepancies.</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Updates across all integrated sales platforms in real-time.</a:t>
            </a:r>
          </a:p>
          <a:p>
            <a:pPr algn="just" marL="345439" indent="-172720" lvl="1">
              <a:lnSpc>
                <a:spcPts val="1919"/>
              </a:lnSpc>
              <a:buAutoNum type="arabicPeriod" startAt="1"/>
            </a:pPr>
            <a:r>
              <a:rPr lang="en-US" b="true" sz="1599" spc="-62">
                <a:solidFill>
                  <a:srgbClr val="FFFFFF"/>
                </a:solidFill>
                <a:latin typeface="Montserrat Bold"/>
                <a:ea typeface="Montserrat Bold"/>
                <a:cs typeface="Montserrat Bold"/>
                <a:sym typeface="Montserrat Bold"/>
              </a:rPr>
              <a:t>User Authentication and Security</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Secure login systems with role-based access for different user types (Admin, Manager, Staff).</a:t>
            </a:r>
          </a:p>
          <a:p>
            <a:pPr algn="just" marL="690879" indent="-230293" lvl="2">
              <a:lnSpc>
                <a:spcPts val="1919"/>
              </a:lnSpc>
              <a:buFont typeface="Arial"/>
              <a:buChar char="⚬"/>
            </a:pPr>
            <a:r>
              <a:rPr lang="en-US" sz="1599" spc="-62">
                <a:solidFill>
                  <a:srgbClr val="FFFFFF"/>
                </a:solidFill>
                <a:latin typeface="Montserrat"/>
                <a:ea typeface="Montserrat"/>
                <a:cs typeface="Montserrat"/>
                <a:sym typeface="Montserrat"/>
              </a:rPr>
              <a:t>Enhanced data protection to maintain confidentiality and integrity.</a:t>
            </a:r>
          </a:p>
          <a:p>
            <a:pPr algn="just">
              <a:lnSpc>
                <a:spcPts val="19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144000" y="4854464"/>
            <a:ext cx="9767500" cy="5919406"/>
            <a:chOff x="0" y="0"/>
            <a:chExt cx="1513241" cy="917071"/>
          </a:xfrm>
        </p:grpSpPr>
        <p:sp>
          <p:nvSpPr>
            <p:cNvPr name="Freeform 3" id="3"/>
            <p:cNvSpPr/>
            <p:nvPr/>
          </p:nvSpPr>
          <p:spPr>
            <a:xfrm flipH="false" flipV="false" rot="0">
              <a:off x="0" y="0"/>
              <a:ext cx="1513241" cy="917071"/>
            </a:xfrm>
            <a:custGeom>
              <a:avLst/>
              <a:gdLst/>
              <a:ahLst/>
              <a:cxnLst/>
              <a:rect r="r" b="b" t="t" l="l"/>
              <a:pathLst>
                <a:path h="917071" w="1513241">
                  <a:moveTo>
                    <a:pt x="50728" y="0"/>
                  </a:moveTo>
                  <a:lnTo>
                    <a:pt x="1462514" y="0"/>
                  </a:lnTo>
                  <a:cubicBezTo>
                    <a:pt x="1475967" y="0"/>
                    <a:pt x="1488870" y="5345"/>
                    <a:pt x="1498384" y="14858"/>
                  </a:cubicBezTo>
                  <a:cubicBezTo>
                    <a:pt x="1507897" y="24371"/>
                    <a:pt x="1513241" y="37274"/>
                    <a:pt x="1513241" y="50728"/>
                  </a:cubicBezTo>
                  <a:lnTo>
                    <a:pt x="1513241" y="866343"/>
                  </a:lnTo>
                  <a:cubicBezTo>
                    <a:pt x="1513241" y="894359"/>
                    <a:pt x="1490530" y="917071"/>
                    <a:pt x="1462514" y="917071"/>
                  </a:cubicBezTo>
                  <a:lnTo>
                    <a:pt x="50728" y="917071"/>
                  </a:lnTo>
                  <a:cubicBezTo>
                    <a:pt x="37274" y="917071"/>
                    <a:pt x="24371" y="911726"/>
                    <a:pt x="14858" y="902213"/>
                  </a:cubicBezTo>
                  <a:cubicBezTo>
                    <a:pt x="5345" y="892700"/>
                    <a:pt x="0" y="879797"/>
                    <a:pt x="0" y="866343"/>
                  </a:cubicBezTo>
                  <a:lnTo>
                    <a:pt x="0" y="50728"/>
                  </a:lnTo>
                  <a:cubicBezTo>
                    <a:pt x="0" y="37274"/>
                    <a:pt x="5345" y="24371"/>
                    <a:pt x="14858" y="14858"/>
                  </a:cubicBezTo>
                  <a:cubicBezTo>
                    <a:pt x="24371" y="5345"/>
                    <a:pt x="37274" y="0"/>
                    <a:pt x="50728" y="0"/>
                  </a:cubicBezTo>
                  <a:close/>
                </a:path>
              </a:pathLst>
            </a:custGeom>
            <a:blipFill>
              <a:blip r:embed="rId2"/>
              <a:stretch>
                <a:fillRect l="0" t="-5019" r="0" b="-5019"/>
              </a:stretch>
            </a:blipFill>
          </p:spPr>
        </p:sp>
      </p:grpSp>
      <p:sp>
        <p:nvSpPr>
          <p:cNvPr name="Freeform 4" id="4"/>
          <p:cNvSpPr/>
          <p:nvPr/>
        </p:nvSpPr>
        <p:spPr>
          <a:xfrm flipH="false" flipV="false" rot="0">
            <a:off x="12795750" y="-28575"/>
            <a:ext cx="3530024" cy="3549385"/>
          </a:xfrm>
          <a:custGeom>
            <a:avLst/>
            <a:gdLst/>
            <a:ahLst/>
            <a:cxnLst/>
            <a:rect r="r" b="b" t="t" l="l"/>
            <a:pathLst>
              <a:path h="3549385" w="3530024">
                <a:moveTo>
                  <a:pt x="0" y="0"/>
                </a:moveTo>
                <a:lnTo>
                  <a:pt x="3530024" y="0"/>
                </a:lnTo>
                <a:lnTo>
                  <a:pt x="3530024" y="3549385"/>
                </a:lnTo>
                <a:lnTo>
                  <a:pt x="0" y="3549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5361" y="15913"/>
            <a:ext cx="3530024" cy="3549385"/>
          </a:xfrm>
          <a:custGeom>
            <a:avLst/>
            <a:gdLst/>
            <a:ahLst/>
            <a:cxnLst/>
            <a:rect r="r" b="b" t="t" l="l"/>
            <a:pathLst>
              <a:path h="3549385" w="3530024">
                <a:moveTo>
                  <a:pt x="0" y="0"/>
                </a:moveTo>
                <a:lnTo>
                  <a:pt x="3530024" y="0"/>
                </a:lnTo>
                <a:lnTo>
                  <a:pt x="3530024" y="3549385"/>
                </a:lnTo>
                <a:lnTo>
                  <a:pt x="0" y="3549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19129" y="610871"/>
            <a:ext cx="6077082" cy="646430"/>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Montserrat Bold"/>
                <a:ea typeface="Montserrat Bold"/>
                <a:cs typeface="Montserrat Bold"/>
                <a:sym typeface="Montserrat Bold"/>
              </a:rPr>
              <a:t>Project Summary</a:t>
            </a:r>
          </a:p>
        </p:txBody>
      </p:sp>
      <p:sp>
        <p:nvSpPr>
          <p:cNvPr name="TextBox 7" id="7"/>
          <p:cNvSpPr txBox="true"/>
          <p:nvPr/>
        </p:nvSpPr>
        <p:spPr>
          <a:xfrm rot="0">
            <a:off x="696928" y="1809655"/>
            <a:ext cx="11767050" cy="864870"/>
          </a:xfrm>
          <a:prstGeom prst="rect">
            <a:avLst/>
          </a:prstGeom>
        </p:spPr>
        <p:txBody>
          <a:bodyPr anchor="t" rtlCol="false" tIns="0" lIns="0" bIns="0" rIns="0">
            <a:spAutoFit/>
          </a:bodyPr>
          <a:lstStyle/>
          <a:p>
            <a:pPr algn="just">
              <a:lnSpc>
                <a:spcPts val="2310"/>
              </a:lnSpc>
            </a:pPr>
            <a:r>
              <a:rPr lang="en-US" sz="2100" spc="-81">
                <a:solidFill>
                  <a:srgbClr val="FFFFFF"/>
                </a:solidFill>
                <a:latin typeface="Montserrat"/>
                <a:ea typeface="Montserrat"/>
                <a:cs typeface="Montserrat"/>
                <a:sym typeface="Montserrat"/>
              </a:rPr>
              <a:t>This project is designed to develop an Inventory Management System through 20 distinct stages, focusing on both learning and implementation. Each phase builds upon the previous one to achieve a scalable and feature-rich solution.</a:t>
            </a:r>
          </a:p>
        </p:txBody>
      </p:sp>
      <p:sp>
        <p:nvSpPr>
          <p:cNvPr name="TextBox 8" id="8"/>
          <p:cNvSpPr txBox="true"/>
          <p:nvPr/>
        </p:nvSpPr>
        <p:spPr>
          <a:xfrm rot="0">
            <a:off x="737256" y="3107495"/>
            <a:ext cx="7116674" cy="3278506"/>
          </a:xfrm>
          <a:prstGeom prst="rect">
            <a:avLst/>
          </a:prstGeom>
        </p:spPr>
        <p:txBody>
          <a:bodyPr anchor="t" rtlCol="false" tIns="0" lIns="0" bIns="0" rIns="0">
            <a:spAutoFit/>
          </a:bodyPr>
          <a:lstStyle/>
          <a:p>
            <a:pPr algn="just">
              <a:lnSpc>
                <a:spcPts val="2659"/>
              </a:lnSpc>
              <a:spcBef>
                <a:spcPct val="0"/>
              </a:spcBef>
            </a:pPr>
            <a:r>
              <a:rPr lang="en-US" b="true" sz="1899">
                <a:solidFill>
                  <a:srgbClr val="FFFFFF"/>
                </a:solidFill>
                <a:latin typeface="Montserrat Bold"/>
                <a:ea typeface="Montserrat Bold"/>
                <a:cs typeface="Montserrat Bold"/>
                <a:sym typeface="Montserrat Bold"/>
              </a:rPr>
              <a:t>Phases Overview:</a:t>
            </a:r>
          </a:p>
          <a:p>
            <a:pPr algn="just">
              <a:lnSpc>
                <a:spcPts val="2379"/>
              </a:lnSpc>
              <a:spcBef>
                <a:spcPct val="0"/>
              </a:spcBef>
            </a:pPr>
            <a:r>
              <a:rPr lang="en-US" sz="1699" u="sng">
                <a:solidFill>
                  <a:srgbClr val="FFFFFF"/>
                </a:solidFill>
                <a:latin typeface="Montserrat"/>
                <a:ea typeface="Montserrat"/>
                <a:cs typeface="Montserrat"/>
                <a:sym typeface="Montserrat"/>
              </a:rPr>
              <a:t>Completed Phases</a:t>
            </a:r>
          </a:p>
          <a:p>
            <a:pPr algn="just">
              <a:lnSpc>
                <a:spcPts val="2379"/>
              </a:lnSpc>
              <a:spcBef>
                <a:spcPct val="0"/>
              </a:spcBef>
            </a:pPr>
          </a:p>
          <a:p>
            <a:pPr algn="just">
              <a:lnSpc>
                <a:spcPts val="2379"/>
              </a:lnSpc>
              <a:spcBef>
                <a:spcPct val="0"/>
              </a:spcBef>
            </a:pPr>
            <a:r>
              <a:rPr lang="en-US" b="true" sz="1699">
                <a:solidFill>
                  <a:srgbClr val="FFFFFF"/>
                </a:solidFill>
                <a:latin typeface="Montserrat Bold"/>
                <a:ea typeface="Montserrat Bold"/>
                <a:cs typeface="Montserrat Bold"/>
                <a:sym typeface="Montserrat Bold"/>
              </a:rPr>
              <a:t>Phase 1:</a:t>
            </a:r>
            <a:r>
              <a:rPr lang="en-US" sz="1699">
                <a:solidFill>
                  <a:srgbClr val="FFFFFF"/>
                </a:solidFill>
                <a:latin typeface="Montserrat"/>
                <a:ea typeface="Montserrat"/>
                <a:cs typeface="Montserrat"/>
                <a:sym typeface="Montserrat"/>
              </a:rPr>
              <a:t> Define Project Scope and Requirements</a:t>
            </a:r>
          </a:p>
          <a:p>
            <a:pPr algn="just">
              <a:lnSpc>
                <a:spcPts val="2379"/>
              </a:lnSpc>
              <a:spcBef>
                <a:spcPct val="0"/>
              </a:spcBef>
            </a:pPr>
            <a:r>
              <a:rPr lang="en-US" b="true" sz="1699">
                <a:solidFill>
                  <a:srgbClr val="FFFFFF"/>
                </a:solidFill>
                <a:latin typeface="Montserrat Bold"/>
                <a:ea typeface="Montserrat Bold"/>
                <a:cs typeface="Montserrat Bold"/>
                <a:sym typeface="Montserrat Bold"/>
              </a:rPr>
              <a:t>Phase 2:</a:t>
            </a:r>
            <a:r>
              <a:rPr lang="en-US" sz="1699">
                <a:solidFill>
                  <a:srgbClr val="FFFFFF"/>
                </a:solidFill>
                <a:latin typeface="Montserrat"/>
                <a:ea typeface="Montserrat"/>
                <a:cs typeface="Montserrat"/>
                <a:sym typeface="Montserrat"/>
              </a:rPr>
              <a:t> Set Up Development Environment</a:t>
            </a:r>
          </a:p>
          <a:p>
            <a:pPr algn="just">
              <a:lnSpc>
                <a:spcPts val="2379"/>
              </a:lnSpc>
              <a:spcBef>
                <a:spcPct val="0"/>
              </a:spcBef>
            </a:pPr>
            <a:r>
              <a:rPr lang="en-US" sz="1699">
                <a:solidFill>
                  <a:srgbClr val="FFFFFF"/>
                </a:solidFill>
                <a:latin typeface="Montserrat"/>
                <a:ea typeface="Montserrat"/>
                <a:cs typeface="Montserrat"/>
                <a:sym typeface="Montserrat"/>
              </a:rPr>
              <a:t>Learning: Version control, IDE setup, and project structuring.</a:t>
            </a:r>
          </a:p>
          <a:p>
            <a:pPr algn="just">
              <a:lnSpc>
                <a:spcPts val="2379"/>
              </a:lnSpc>
              <a:spcBef>
                <a:spcPct val="0"/>
              </a:spcBef>
            </a:pPr>
            <a:r>
              <a:rPr lang="en-US" sz="1699">
                <a:solidFill>
                  <a:srgbClr val="FFFFFF"/>
                </a:solidFill>
                <a:latin typeface="Montserrat"/>
                <a:ea typeface="Montserrat"/>
                <a:cs typeface="Montserrat"/>
                <a:sym typeface="Montserrat"/>
              </a:rPr>
              <a:t>Practice: Initialized Git repository and structured folders: models, routes, scripts, etc.</a:t>
            </a:r>
          </a:p>
          <a:p>
            <a:pPr algn="just">
              <a:lnSpc>
                <a:spcPts val="2379"/>
              </a:lnSpc>
              <a:spcBef>
                <a:spcPct val="0"/>
              </a:spcBef>
            </a:pPr>
            <a:r>
              <a:rPr lang="en-US" b="true" sz="1699">
                <a:solidFill>
                  <a:srgbClr val="FFFFFF"/>
                </a:solidFill>
                <a:latin typeface="Montserrat Bold"/>
                <a:ea typeface="Montserrat Bold"/>
                <a:cs typeface="Montserrat Bold"/>
                <a:sym typeface="Montserrat Bold"/>
              </a:rPr>
              <a:t>Phase 3:</a:t>
            </a:r>
            <a:r>
              <a:rPr lang="en-US" sz="1699">
                <a:solidFill>
                  <a:srgbClr val="FFFFFF"/>
                </a:solidFill>
                <a:latin typeface="Montserrat"/>
                <a:ea typeface="Montserrat"/>
                <a:cs typeface="Montserrat"/>
                <a:sym typeface="Montserrat"/>
              </a:rPr>
              <a:t> Database Design (SQL)</a:t>
            </a:r>
          </a:p>
          <a:p>
            <a:pPr algn="just">
              <a:lnSpc>
                <a:spcPts val="2379"/>
              </a:lnSpc>
              <a:spcBef>
                <a:spcPct val="0"/>
              </a:spcBef>
            </a:pPr>
            <a:r>
              <a:rPr lang="en-US" b="true" sz="1699">
                <a:solidFill>
                  <a:srgbClr val="FFFFFF"/>
                </a:solidFill>
                <a:latin typeface="Montserrat Bold"/>
                <a:ea typeface="Montserrat Bold"/>
                <a:cs typeface="Montserrat Bold"/>
                <a:sym typeface="Montserrat Bold"/>
              </a:rPr>
              <a:t>Phase 4:</a:t>
            </a:r>
            <a:r>
              <a:rPr lang="en-US" sz="1699">
                <a:solidFill>
                  <a:srgbClr val="FFFFFF"/>
                </a:solidFill>
                <a:latin typeface="Montserrat"/>
                <a:ea typeface="Montserrat"/>
                <a:cs typeface="Montserrat"/>
                <a:sym typeface="Montserrat"/>
              </a:rPr>
              <a:t> Build the Database (PostgreSQL) - Supabase</a:t>
            </a:r>
          </a:p>
          <a:p>
            <a:pPr algn="just">
              <a:lnSpc>
                <a:spcPts val="2379"/>
              </a:lnSpc>
              <a:spcBef>
                <a:spcPct val="0"/>
              </a:spcBef>
            </a:pPr>
            <a:r>
              <a:rPr lang="en-US" b="true" sz="1699">
                <a:solidFill>
                  <a:srgbClr val="FFFFFF"/>
                </a:solidFill>
                <a:latin typeface="Montserrat Bold"/>
                <a:ea typeface="Montserrat Bold"/>
                <a:cs typeface="Montserrat Bold"/>
                <a:sym typeface="Montserrat Bold"/>
              </a:rPr>
              <a:t>Phase 5:</a:t>
            </a:r>
            <a:r>
              <a:rPr lang="en-US" sz="1699">
                <a:solidFill>
                  <a:srgbClr val="FFFFFF"/>
                </a:solidFill>
                <a:latin typeface="Montserrat"/>
                <a:ea typeface="Montserrat"/>
                <a:cs typeface="Montserrat"/>
                <a:sym typeface="Montserrat"/>
              </a:rPr>
              <a:t> Backend Development - Basic API in FastAPI</a:t>
            </a:r>
          </a:p>
        </p:txBody>
      </p:sp>
      <p:sp>
        <p:nvSpPr>
          <p:cNvPr name="TextBox 9" id="9"/>
          <p:cNvSpPr txBox="true"/>
          <p:nvPr/>
        </p:nvSpPr>
        <p:spPr>
          <a:xfrm rot="0">
            <a:off x="737256" y="6584933"/>
            <a:ext cx="7116674" cy="961390"/>
          </a:xfrm>
          <a:prstGeom prst="rect">
            <a:avLst/>
          </a:prstGeom>
        </p:spPr>
        <p:txBody>
          <a:bodyPr anchor="t" rtlCol="false" tIns="0" lIns="0" bIns="0" rIns="0">
            <a:spAutoFit/>
          </a:bodyPr>
          <a:lstStyle/>
          <a:p>
            <a:pPr algn="just">
              <a:lnSpc>
                <a:spcPts val="2799"/>
              </a:lnSpc>
              <a:spcBef>
                <a:spcPct val="0"/>
              </a:spcBef>
            </a:pPr>
            <a:r>
              <a:rPr lang="en-US" b="true" sz="1999">
                <a:solidFill>
                  <a:srgbClr val="FFFFFF"/>
                </a:solidFill>
                <a:latin typeface="Montserrat Bold"/>
                <a:ea typeface="Montserrat Bold"/>
                <a:cs typeface="Montserrat Bold"/>
                <a:sym typeface="Montserrat Bold"/>
              </a:rPr>
              <a:t>Current Progress:</a:t>
            </a:r>
          </a:p>
          <a:p>
            <a:pPr algn="just">
              <a:lnSpc>
                <a:spcPts val="2520"/>
              </a:lnSpc>
              <a:spcBef>
                <a:spcPct val="0"/>
              </a:spcBef>
            </a:pPr>
            <a:r>
              <a:rPr lang="en-US" sz="1800">
                <a:solidFill>
                  <a:srgbClr val="FFFFFF"/>
                </a:solidFill>
                <a:latin typeface="Montserrat"/>
                <a:ea typeface="Montserrat"/>
                <a:cs typeface="Montserrat"/>
                <a:sym typeface="Montserrat"/>
              </a:rPr>
              <a:t>Phase 6: Frontend development underway, focusing on the core UI for inventory management.</a:t>
            </a:r>
          </a:p>
        </p:txBody>
      </p:sp>
      <p:sp>
        <p:nvSpPr>
          <p:cNvPr name="TextBox 10" id="10"/>
          <p:cNvSpPr txBox="true"/>
          <p:nvPr/>
        </p:nvSpPr>
        <p:spPr>
          <a:xfrm rot="0">
            <a:off x="737256" y="7739363"/>
            <a:ext cx="7116674" cy="2218690"/>
          </a:xfrm>
          <a:prstGeom prst="rect">
            <a:avLst/>
          </a:prstGeom>
        </p:spPr>
        <p:txBody>
          <a:bodyPr anchor="t" rtlCol="false" tIns="0" lIns="0" bIns="0" rIns="0">
            <a:spAutoFit/>
          </a:bodyPr>
          <a:lstStyle/>
          <a:p>
            <a:pPr algn="just">
              <a:lnSpc>
                <a:spcPts val="2799"/>
              </a:lnSpc>
              <a:spcBef>
                <a:spcPct val="0"/>
              </a:spcBef>
            </a:pPr>
            <a:r>
              <a:rPr lang="en-US" b="true" sz="1999">
                <a:solidFill>
                  <a:srgbClr val="FFFFFF"/>
                </a:solidFill>
                <a:latin typeface="Montserrat Bold"/>
                <a:ea typeface="Montserrat Bold"/>
                <a:cs typeface="Montserrat Bold"/>
                <a:sym typeface="Montserrat Bold"/>
              </a:rPr>
              <a:t>Future Phases (7–20):</a:t>
            </a:r>
          </a:p>
          <a:p>
            <a:pPr algn="just">
              <a:lnSpc>
                <a:spcPts val="2520"/>
              </a:lnSpc>
              <a:spcBef>
                <a:spcPct val="0"/>
              </a:spcBef>
            </a:pPr>
            <a:r>
              <a:rPr lang="en-US" sz="1800">
                <a:solidFill>
                  <a:srgbClr val="FFFFFF"/>
                </a:solidFill>
                <a:latin typeface="Montserrat"/>
                <a:ea typeface="Montserrat"/>
                <a:cs typeface="Montserrat"/>
                <a:sym typeface="Montserrat"/>
              </a:rPr>
              <a:t>Includes real-time tracking, inventory forecasting, multi-channel integration, and deployment.</a:t>
            </a:r>
          </a:p>
          <a:p>
            <a:pPr algn="just">
              <a:lnSpc>
                <a:spcPts val="2520"/>
              </a:lnSpc>
              <a:spcBef>
                <a:spcPct val="0"/>
              </a:spcBef>
            </a:pPr>
          </a:p>
          <a:p>
            <a:pPr algn="just">
              <a:lnSpc>
                <a:spcPts val="2520"/>
              </a:lnSpc>
              <a:spcBef>
                <a:spcPct val="0"/>
              </a:spcBef>
            </a:pPr>
            <a:r>
              <a:rPr lang="en-US" sz="1800">
                <a:solidFill>
                  <a:srgbClr val="FFFFFF"/>
                </a:solidFill>
                <a:latin typeface="Montserrat"/>
                <a:ea typeface="Montserrat"/>
                <a:cs typeface="Montserrat"/>
                <a:sym typeface="Montserrat"/>
              </a:rPr>
              <a:t>This phased approach ensures a deep understanding of each component while steadily advancing toward the final deliverable.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976892" y="565656"/>
            <a:ext cx="3530024" cy="3549385"/>
          </a:xfrm>
          <a:custGeom>
            <a:avLst/>
            <a:gdLst/>
            <a:ahLst/>
            <a:cxnLst/>
            <a:rect r="r" b="b" t="t" l="l"/>
            <a:pathLst>
              <a:path h="3549385" w="3530024">
                <a:moveTo>
                  <a:pt x="0" y="0"/>
                </a:moveTo>
                <a:lnTo>
                  <a:pt x="3530024" y="0"/>
                </a:lnTo>
                <a:lnTo>
                  <a:pt x="3530024" y="3549385"/>
                </a:lnTo>
                <a:lnTo>
                  <a:pt x="0" y="3549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2090" y="1778045"/>
            <a:ext cx="14960684" cy="4897736"/>
            <a:chOff x="0" y="0"/>
            <a:chExt cx="2317801" cy="758787"/>
          </a:xfrm>
        </p:grpSpPr>
        <p:sp>
          <p:nvSpPr>
            <p:cNvPr name="Freeform 4" id="4"/>
            <p:cNvSpPr/>
            <p:nvPr/>
          </p:nvSpPr>
          <p:spPr>
            <a:xfrm flipH="false" flipV="false" rot="0">
              <a:off x="0" y="0"/>
              <a:ext cx="2317801" cy="758787"/>
            </a:xfrm>
            <a:custGeom>
              <a:avLst/>
              <a:gdLst/>
              <a:ahLst/>
              <a:cxnLst/>
              <a:rect r="r" b="b" t="t" l="l"/>
              <a:pathLst>
                <a:path h="758787" w="2317801">
                  <a:moveTo>
                    <a:pt x="2070" y="0"/>
                  </a:moveTo>
                  <a:lnTo>
                    <a:pt x="2315732" y="0"/>
                  </a:lnTo>
                  <a:cubicBezTo>
                    <a:pt x="2316280" y="0"/>
                    <a:pt x="2316807" y="218"/>
                    <a:pt x="2317195" y="606"/>
                  </a:cubicBezTo>
                  <a:cubicBezTo>
                    <a:pt x="2317583" y="994"/>
                    <a:pt x="2317801" y="1521"/>
                    <a:pt x="2317801" y="2070"/>
                  </a:cubicBezTo>
                  <a:lnTo>
                    <a:pt x="2317801" y="756717"/>
                  </a:lnTo>
                  <a:cubicBezTo>
                    <a:pt x="2317801" y="757861"/>
                    <a:pt x="2316875" y="758787"/>
                    <a:pt x="2315732" y="758787"/>
                  </a:cubicBezTo>
                  <a:lnTo>
                    <a:pt x="2070" y="758787"/>
                  </a:lnTo>
                  <a:cubicBezTo>
                    <a:pt x="1521" y="758787"/>
                    <a:pt x="994" y="758569"/>
                    <a:pt x="606" y="758181"/>
                  </a:cubicBezTo>
                  <a:cubicBezTo>
                    <a:pt x="218" y="757793"/>
                    <a:pt x="0" y="757266"/>
                    <a:pt x="0" y="756717"/>
                  </a:cubicBezTo>
                  <a:lnTo>
                    <a:pt x="0" y="2070"/>
                  </a:lnTo>
                  <a:cubicBezTo>
                    <a:pt x="0" y="927"/>
                    <a:pt x="927" y="0"/>
                    <a:pt x="2070" y="0"/>
                  </a:cubicBezTo>
                  <a:close/>
                </a:path>
              </a:pathLst>
            </a:custGeom>
            <a:blipFill>
              <a:blip r:embed="rId4">
                <a:alphaModFix amt="86000"/>
              </a:blip>
              <a:stretch>
                <a:fillRect l="-172" t="0" r="-172" b="0"/>
              </a:stretch>
            </a:blipFill>
          </p:spPr>
        </p:sp>
      </p:grpSp>
      <p:sp>
        <p:nvSpPr>
          <p:cNvPr name="Freeform 5" id="5"/>
          <p:cNvSpPr/>
          <p:nvPr/>
        </p:nvSpPr>
        <p:spPr>
          <a:xfrm flipH="false" flipV="false" rot="0">
            <a:off x="15256503" y="610144"/>
            <a:ext cx="3530024" cy="3549385"/>
          </a:xfrm>
          <a:custGeom>
            <a:avLst/>
            <a:gdLst/>
            <a:ahLst/>
            <a:cxnLst/>
            <a:rect r="r" b="b" t="t" l="l"/>
            <a:pathLst>
              <a:path h="3549385" w="3530024">
                <a:moveTo>
                  <a:pt x="0" y="0"/>
                </a:moveTo>
                <a:lnTo>
                  <a:pt x="3530025" y="0"/>
                </a:lnTo>
                <a:lnTo>
                  <a:pt x="3530025" y="3549385"/>
                </a:lnTo>
                <a:lnTo>
                  <a:pt x="0" y="3549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418786" y="7006654"/>
            <a:ext cx="3151766" cy="2943649"/>
            <a:chOff x="0" y="0"/>
            <a:chExt cx="812434" cy="758787"/>
          </a:xfrm>
        </p:grpSpPr>
        <p:sp>
          <p:nvSpPr>
            <p:cNvPr name="Freeform 7" id="7"/>
            <p:cNvSpPr/>
            <p:nvPr/>
          </p:nvSpPr>
          <p:spPr>
            <a:xfrm flipH="false" flipV="false" rot="0">
              <a:off x="0" y="0"/>
              <a:ext cx="812434" cy="758787"/>
            </a:xfrm>
            <a:custGeom>
              <a:avLst/>
              <a:gdLst/>
              <a:ahLst/>
              <a:cxnLst/>
              <a:rect r="r" b="b" t="t" l="l"/>
              <a:pathLst>
                <a:path h="758787" w="812434">
                  <a:moveTo>
                    <a:pt x="9826" y="0"/>
                  </a:moveTo>
                  <a:lnTo>
                    <a:pt x="802608" y="0"/>
                  </a:lnTo>
                  <a:cubicBezTo>
                    <a:pt x="808035" y="0"/>
                    <a:pt x="812434" y="4399"/>
                    <a:pt x="812434" y="9826"/>
                  </a:cubicBezTo>
                  <a:lnTo>
                    <a:pt x="812434" y="748962"/>
                  </a:lnTo>
                  <a:cubicBezTo>
                    <a:pt x="812434" y="754388"/>
                    <a:pt x="808035" y="758787"/>
                    <a:pt x="802608" y="758787"/>
                  </a:cubicBezTo>
                  <a:lnTo>
                    <a:pt x="9826" y="758787"/>
                  </a:lnTo>
                  <a:cubicBezTo>
                    <a:pt x="4399" y="758787"/>
                    <a:pt x="0" y="754388"/>
                    <a:pt x="0" y="748962"/>
                  </a:cubicBezTo>
                  <a:lnTo>
                    <a:pt x="0" y="9826"/>
                  </a:lnTo>
                  <a:cubicBezTo>
                    <a:pt x="0" y="4399"/>
                    <a:pt x="4399" y="0"/>
                    <a:pt x="9826" y="0"/>
                  </a:cubicBezTo>
                  <a:close/>
                </a:path>
              </a:pathLst>
            </a:custGeom>
            <a:blipFill>
              <a:blip r:embed="rId5">
                <a:alphaModFix amt="86000"/>
              </a:blip>
              <a:stretch>
                <a:fillRect l="0" t="-54458" r="0" b="-54458"/>
              </a:stretch>
            </a:blipFill>
          </p:spPr>
        </p:sp>
      </p:grpSp>
      <p:sp>
        <p:nvSpPr>
          <p:cNvPr name="Freeform 8" id="8"/>
          <p:cNvSpPr/>
          <p:nvPr/>
        </p:nvSpPr>
        <p:spPr>
          <a:xfrm flipH="false" flipV="false" rot="0">
            <a:off x="219129" y="7006654"/>
            <a:ext cx="9243844" cy="3304674"/>
          </a:xfrm>
          <a:custGeom>
            <a:avLst/>
            <a:gdLst/>
            <a:ahLst/>
            <a:cxnLst/>
            <a:rect r="r" b="b" t="t" l="l"/>
            <a:pathLst>
              <a:path h="3304674" w="9243844">
                <a:moveTo>
                  <a:pt x="0" y="0"/>
                </a:moveTo>
                <a:lnTo>
                  <a:pt x="9243844" y="0"/>
                </a:lnTo>
                <a:lnTo>
                  <a:pt x="9243844" y="3304674"/>
                </a:lnTo>
                <a:lnTo>
                  <a:pt x="0" y="3304674"/>
                </a:lnTo>
                <a:lnTo>
                  <a:pt x="0" y="0"/>
                </a:lnTo>
                <a:close/>
              </a:path>
            </a:pathLst>
          </a:custGeom>
          <a:blipFill>
            <a:blip r:embed="rId6"/>
            <a:stretch>
              <a:fillRect l="0" t="0" r="0" b="0"/>
            </a:stretch>
          </a:blipFill>
        </p:spPr>
      </p:sp>
      <p:sp>
        <p:nvSpPr>
          <p:cNvPr name="Freeform 9" id="9"/>
          <p:cNvSpPr/>
          <p:nvPr/>
        </p:nvSpPr>
        <p:spPr>
          <a:xfrm flipH="false" flipV="false" rot="0">
            <a:off x="12062825" y="7006654"/>
            <a:ext cx="2156223" cy="2943649"/>
          </a:xfrm>
          <a:custGeom>
            <a:avLst/>
            <a:gdLst/>
            <a:ahLst/>
            <a:cxnLst/>
            <a:rect r="r" b="b" t="t" l="l"/>
            <a:pathLst>
              <a:path h="2943649" w="2156223">
                <a:moveTo>
                  <a:pt x="0" y="0"/>
                </a:moveTo>
                <a:lnTo>
                  <a:pt x="2156223" y="0"/>
                </a:lnTo>
                <a:lnTo>
                  <a:pt x="2156223" y="2943649"/>
                </a:lnTo>
                <a:lnTo>
                  <a:pt x="0" y="2943649"/>
                </a:lnTo>
                <a:lnTo>
                  <a:pt x="0" y="0"/>
                </a:lnTo>
                <a:close/>
              </a:path>
            </a:pathLst>
          </a:custGeom>
          <a:blipFill>
            <a:blip r:embed="rId7"/>
            <a:stretch>
              <a:fillRect l="0" t="0" r="0" b="0"/>
            </a:stretch>
          </a:blipFill>
        </p:spPr>
      </p:sp>
      <p:sp>
        <p:nvSpPr>
          <p:cNvPr name="Freeform 10" id="10"/>
          <p:cNvSpPr/>
          <p:nvPr/>
        </p:nvSpPr>
        <p:spPr>
          <a:xfrm flipH="false" flipV="false" rot="0">
            <a:off x="9563361" y="7006654"/>
            <a:ext cx="2299726" cy="2943649"/>
          </a:xfrm>
          <a:custGeom>
            <a:avLst/>
            <a:gdLst/>
            <a:ahLst/>
            <a:cxnLst/>
            <a:rect r="r" b="b" t="t" l="l"/>
            <a:pathLst>
              <a:path h="2943649" w="2299726">
                <a:moveTo>
                  <a:pt x="0" y="0"/>
                </a:moveTo>
                <a:lnTo>
                  <a:pt x="2299726" y="0"/>
                </a:lnTo>
                <a:lnTo>
                  <a:pt x="2299726" y="2943649"/>
                </a:lnTo>
                <a:lnTo>
                  <a:pt x="0" y="2943649"/>
                </a:lnTo>
                <a:lnTo>
                  <a:pt x="0" y="0"/>
                </a:lnTo>
                <a:close/>
              </a:path>
            </a:pathLst>
          </a:custGeom>
          <a:blipFill>
            <a:blip r:embed="rId8"/>
            <a:stretch>
              <a:fillRect l="0" t="0" r="0" b="0"/>
            </a:stretch>
          </a:blipFill>
        </p:spPr>
      </p:sp>
      <p:sp>
        <p:nvSpPr>
          <p:cNvPr name="TextBox 11" id="11"/>
          <p:cNvSpPr txBox="true"/>
          <p:nvPr/>
        </p:nvSpPr>
        <p:spPr>
          <a:xfrm rot="0">
            <a:off x="219129" y="610871"/>
            <a:ext cx="6473814" cy="646430"/>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Montserrat Bold"/>
                <a:ea typeface="Montserrat Bold"/>
                <a:cs typeface="Montserrat Bold"/>
                <a:sym typeface="Montserrat Bold"/>
              </a:rPr>
              <a:t>Fontend and Backened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57403" y="1802817"/>
          <a:ext cx="8802979" cy="7987319"/>
        </p:xfrm>
        <a:graphic>
          <a:graphicData uri="http://schemas.openxmlformats.org/drawingml/2006/table">
            <a:tbl>
              <a:tblPr/>
              <a:tblGrid>
                <a:gridCol w="1992279"/>
                <a:gridCol w="6810699"/>
              </a:tblGrid>
              <a:tr h="575314">
                <a:tc>
                  <a:txBody>
                    <a:bodyPr anchor="t" rtlCol="false"/>
                    <a:lstStyle/>
                    <a:p>
                      <a:pPr algn="ctr">
                        <a:lnSpc>
                          <a:spcPts val="2240"/>
                        </a:lnSpc>
                        <a:defRPr/>
                      </a:pPr>
                      <a:r>
                        <a:rPr lang="en-US" sz="1600">
                          <a:solidFill>
                            <a:srgbClr val="FFFFFF"/>
                          </a:solidFill>
                          <a:latin typeface="Montserrat"/>
                          <a:ea typeface="Montserrat"/>
                          <a:cs typeface="Montserrat"/>
                          <a:sym typeface="Montserrat"/>
                        </a:rPr>
                        <a:t>Tool/Technology</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Montserrat"/>
                          <a:ea typeface="Montserrat"/>
                          <a:cs typeface="Montserrat"/>
                          <a:sym typeface="Montserrat"/>
                        </a:rPr>
                        <a:t>Purpose</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Python</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Backend development, logic implementation, and integration with the database.</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840204">
                <a:tc>
                  <a:txBody>
                    <a:bodyPr anchor="t" rtlCol="false"/>
                    <a:lstStyle/>
                    <a:p>
                      <a:pPr algn="l">
                        <a:lnSpc>
                          <a:spcPts val="2240"/>
                        </a:lnSpc>
                        <a:defRPr/>
                      </a:pPr>
                      <a:r>
                        <a:rPr lang="en-US" sz="1600">
                          <a:solidFill>
                            <a:srgbClr val="FFFFFF"/>
                          </a:solidFill>
                          <a:latin typeface="Montserrat"/>
                          <a:ea typeface="Montserrat"/>
                          <a:cs typeface="Montserrat"/>
                          <a:sym typeface="Montserrat"/>
                        </a:rPr>
                        <a:t>PostgreSQL (Supabase)</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Database management for storing and retrieving project data securely and efficiently.</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FastAPI</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Creating RESTful APIs for communication between the frontend and backend.</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HTML</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Structuring the frontend pages of the system.</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CSS</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Styling the frontend with a dark theme and responsive design.</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JavaScript</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Adding interactivity and dynamic behavior to frontend elements.</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Bootstrap</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Ensuring a responsive and visually appealing design for the UI components.</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6987">
                <a:tc>
                  <a:txBody>
                    <a:bodyPr anchor="t" rtlCol="false"/>
                    <a:lstStyle/>
                    <a:p>
                      <a:pPr algn="l">
                        <a:lnSpc>
                          <a:spcPts val="2240"/>
                        </a:lnSpc>
                        <a:defRPr/>
                      </a:pPr>
                      <a:r>
                        <a:rPr lang="en-US" sz="1600">
                          <a:solidFill>
                            <a:srgbClr val="FFFFFF"/>
                          </a:solidFill>
                          <a:latin typeface="Montserrat"/>
                          <a:ea typeface="Montserrat"/>
                          <a:cs typeface="Montserrat"/>
                          <a:sym typeface="Montserrat"/>
                        </a:rPr>
                        <a:t>Supabase</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A managed backend-as-a-service (BaaS) providing a cloud-based PostgreSQL database and integration with FastAPI.</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Uvicorn</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ASGI server for running the FastAPI application during development.</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VS Code</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IDE for coding, debugging, and version control.</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75314">
                <a:tc>
                  <a:txBody>
                    <a:bodyPr anchor="t" rtlCol="false"/>
                    <a:lstStyle/>
                    <a:p>
                      <a:pPr algn="l">
                        <a:lnSpc>
                          <a:spcPts val="2240"/>
                        </a:lnSpc>
                        <a:defRPr/>
                      </a:pPr>
                      <a:r>
                        <a:rPr lang="en-US" sz="1600">
                          <a:solidFill>
                            <a:srgbClr val="FFFFFF"/>
                          </a:solidFill>
                          <a:latin typeface="Montserrat"/>
                          <a:ea typeface="Montserrat"/>
                          <a:cs typeface="Montserrat"/>
                          <a:sym typeface="Montserrat"/>
                        </a:rPr>
                        <a:t>GitHub</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Version control system for managing the project's codebase and collaboration.</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96987">
                <a:tc>
                  <a:txBody>
                    <a:bodyPr anchor="t" rtlCol="false"/>
                    <a:lstStyle/>
                    <a:p>
                      <a:pPr algn="l">
                        <a:lnSpc>
                          <a:spcPts val="2240"/>
                        </a:lnSpc>
                        <a:defRPr/>
                      </a:pPr>
                      <a:r>
                        <a:rPr lang="en-US" sz="1600">
                          <a:solidFill>
                            <a:srgbClr val="FFFFFF"/>
                          </a:solidFill>
                          <a:latin typeface="Montserrat"/>
                          <a:ea typeface="Montserrat"/>
                          <a:cs typeface="Montserrat"/>
                          <a:sym typeface="Montserrat"/>
                        </a:rPr>
                        <a:t>dotenv</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679"/>
                        </a:lnSpc>
                        <a:defRPr/>
                      </a:pPr>
                      <a:r>
                        <a:rPr lang="en-US" sz="1200">
                          <a:solidFill>
                            <a:srgbClr val="FFFFFF"/>
                          </a:solidFill>
                          <a:latin typeface="Montserrat"/>
                          <a:ea typeface="Montserrat"/>
                          <a:cs typeface="Montserrat"/>
                          <a:sym typeface="Montserrat"/>
                        </a:rPr>
                        <a:t>Managing sensitive configuration data (e.g., Supabase credentials) securely using environment variables.</a:t>
                      </a:r>
                      <a:endParaRPr lang="en-US" sz="1100"/>
                    </a:p>
                  </a:txBody>
                  <a:tcPr marL="114300" marR="114300" marT="114300" marB="1143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Freeform 3" id="3">
            <a:hlinkClick r:id="rId4" tooltip="https://www.python.org/downloads/windows/"/>
          </p:cNvPr>
          <p:cNvSpPr/>
          <p:nvPr/>
        </p:nvSpPr>
        <p:spPr>
          <a:xfrm flipH="false" flipV="false" rot="0">
            <a:off x="11006890" y="1028700"/>
            <a:ext cx="2218109" cy="2206010"/>
          </a:xfrm>
          <a:custGeom>
            <a:avLst/>
            <a:gdLst/>
            <a:ahLst/>
            <a:cxnLst/>
            <a:rect r="r" b="b" t="t" l="l"/>
            <a:pathLst>
              <a:path h="2206010" w="2218109">
                <a:moveTo>
                  <a:pt x="0" y="0"/>
                </a:moveTo>
                <a:lnTo>
                  <a:pt x="2218109" y="0"/>
                </a:lnTo>
                <a:lnTo>
                  <a:pt x="2218109" y="2206010"/>
                </a:lnTo>
                <a:lnTo>
                  <a:pt x="0" y="2206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hlinkClick r:id="rId6" tooltip="https://supabase.com"/>
          </p:cNvPr>
          <p:cNvSpPr/>
          <p:nvPr/>
        </p:nvSpPr>
        <p:spPr>
          <a:xfrm flipH="false" flipV="false" rot="0">
            <a:off x="13933092" y="1133843"/>
            <a:ext cx="3326208" cy="1995725"/>
          </a:xfrm>
          <a:custGeom>
            <a:avLst/>
            <a:gdLst/>
            <a:ahLst/>
            <a:cxnLst/>
            <a:rect r="r" b="b" t="t" l="l"/>
            <a:pathLst>
              <a:path h="1995725" w="3326208">
                <a:moveTo>
                  <a:pt x="0" y="0"/>
                </a:moveTo>
                <a:lnTo>
                  <a:pt x="3326208" y="0"/>
                </a:lnTo>
                <a:lnTo>
                  <a:pt x="3326208" y="1995725"/>
                </a:lnTo>
                <a:lnTo>
                  <a:pt x="0" y="1995725"/>
                </a:lnTo>
                <a:lnTo>
                  <a:pt x="0" y="0"/>
                </a:lnTo>
                <a:close/>
              </a:path>
            </a:pathLst>
          </a:custGeom>
          <a:blipFill>
            <a:blip r:embed="rId5"/>
            <a:stretch>
              <a:fillRect l="0" t="0" r="0" b="0"/>
            </a:stretch>
          </a:blipFill>
        </p:spPr>
      </p:sp>
      <p:sp>
        <p:nvSpPr>
          <p:cNvPr name="Freeform 5" id="5">
            <a:hlinkClick r:id="rId8" tooltip="https://www.postgresql.org"/>
          </p:cNvPr>
          <p:cNvSpPr/>
          <p:nvPr/>
        </p:nvSpPr>
        <p:spPr>
          <a:xfrm flipH="false" flipV="false" rot="0">
            <a:off x="10956754" y="3478096"/>
            <a:ext cx="2318380" cy="2318380"/>
          </a:xfrm>
          <a:custGeom>
            <a:avLst/>
            <a:gdLst/>
            <a:ahLst/>
            <a:cxnLst/>
            <a:rect r="r" b="b" t="t" l="l"/>
            <a:pathLst>
              <a:path h="2318380" w="2318380">
                <a:moveTo>
                  <a:pt x="0" y="0"/>
                </a:moveTo>
                <a:lnTo>
                  <a:pt x="2318380" y="0"/>
                </a:lnTo>
                <a:lnTo>
                  <a:pt x="2318380" y="2318381"/>
                </a:lnTo>
                <a:lnTo>
                  <a:pt x="0" y="2318381"/>
                </a:lnTo>
                <a:lnTo>
                  <a:pt x="0" y="0"/>
                </a:lnTo>
                <a:close/>
              </a:path>
            </a:pathLst>
          </a:custGeom>
          <a:blipFill>
            <a:blip r:embed="rId7"/>
            <a:stretch>
              <a:fillRect l="0" t="0" r="0" b="0"/>
            </a:stretch>
          </a:blipFill>
        </p:spPr>
      </p:sp>
      <p:sp>
        <p:nvSpPr>
          <p:cNvPr name="Freeform 6" id="6">
            <a:hlinkClick r:id="rId10" tooltip="https://fastapi.tiangolo.com"/>
          </p:cNvPr>
          <p:cNvSpPr/>
          <p:nvPr/>
        </p:nvSpPr>
        <p:spPr>
          <a:xfrm flipH="false" flipV="false" rot="0">
            <a:off x="13662543" y="3674111"/>
            <a:ext cx="2158451" cy="1704714"/>
          </a:xfrm>
          <a:custGeom>
            <a:avLst/>
            <a:gdLst/>
            <a:ahLst/>
            <a:cxnLst/>
            <a:rect r="r" b="b" t="t" l="l"/>
            <a:pathLst>
              <a:path h="1704714" w="2158451">
                <a:moveTo>
                  <a:pt x="0" y="0"/>
                </a:moveTo>
                <a:lnTo>
                  <a:pt x="2158451" y="0"/>
                </a:lnTo>
                <a:lnTo>
                  <a:pt x="2158451" y="1704714"/>
                </a:lnTo>
                <a:lnTo>
                  <a:pt x="0" y="1704714"/>
                </a:lnTo>
                <a:lnTo>
                  <a:pt x="0" y="0"/>
                </a:lnTo>
                <a:close/>
              </a:path>
            </a:pathLst>
          </a:custGeom>
          <a:blipFill>
            <a:blip r:embed="rId9"/>
            <a:stretch>
              <a:fillRect l="-11700" t="0" r="-10273" b="0"/>
            </a:stretch>
          </a:blipFill>
        </p:spPr>
      </p:sp>
      <p:sp>
        <p:nvSpPr>
          <p:cNvPr name="Freeform 7" id="7"/>
          <p:cNvSpPr/>
          <p:nvPr/>
        </p:nvSpPr>
        <p:spPr>
          <a:xfrm flipH="false" flipV="false" rot="0">
            <a:off x="11060777" y="6044127"/>
            <a:ext cx="2214358" cy="2282843"/>
          </a:xfrm>
          <a:custGeom>
            <a:avLst/>
            <a:gdLst/>
            <a:ahLst/>
            <a:cxnLst/>
            <a:rect r="r" b="b" t="t" l="l"/>
            <a:pathLst>
              <a:path h="2282843" w="2214358">
                <a:moveTo>
                  <a:pt x="0" y="0"/>
                </a:moveTo>
                <a:lnTo>
                  <a:pt x="2214357" y="0"/>
                </a:lnTo>
                <a:lnTo>
                  <a:pt x="2214357" y="2282843"/>
                </a:lnTo>
                <a:lnTo>
                  <a:pt x="0" y="2282843"/>
                </a:lnTo>
                <a:lnTo>
                  <a:pt x="0" y="0"/>
                </a:lnTo>
                <a:close/>
              </a:path>
            </a:pathLst>
          </a:custGeom>
          <a:blipFill>
            <a:blip r:embed="rId11"/>
            <a:stretch>
              <a:fillRect l="0" t="0" r="0" b="0"/>
            </a:stretch>
          </a:blipFill>
        </p:spPr>
      </p:sp>
      <p:sp>
        <p:nvSpPr>
          <p:cNvPr name="Freeform 8" id="8">
            <a:hlinkClick r:id="rId13" tooltip="https://code.visualstudio.com"/>
          </p:cNvPr>
          <p:cNvSpPr/>
          <p:nvPr/>
        </p:nvSpPr>
        <p:spPr>
          <a:xfrm flipH="false" flipV="false" rot="0">
            <a:off x="16208402" y="3674111"/>
            <a:ext cx="1643315" cy="1643315"/>
          </a:xfrm>
          <a:custGeom>
            <a:avLst/>
            <a:gdLst/>
            <a:ahLst/>
            <a:cxnLst/>
            <a:rect r="r" b="b" t="t" l="l"/>
            <a:pathLst>
              <a:path h="1643315" w="1643315">
                <a:moveTo>
                  <a:pt x="0" y="0"/>
                </a:moveTo>
                <a:lnTo>
                  <a:pt x="1643315" y="0"/>
                </a:lnTo>
                <a:lnTo>
                  <a:pt x="1643315" y="1643315"/>
                </a:lnTo>
                <a:lnTo>
                  <a:pt x="0" y="1643315"/>
                </a:lnTo>
                <a:lnTo>
                  <a:pt x="0" y="0"/>
                </a:lnTo>
                <a:close/>
              </a:path>
            </a:pathLst>
          </a:custGeom>
          <a:blipFill>
            <a:blip r:embed="rId12"/>
            <a:stretch>
              <a:fillRect l="0" t="0" r="0" b="0"/>
            </a:stretch>
          </a:blipFill>
        </p:spPr>
      </p:sp>
      <p:sp>
        <p:nvSpPr>
          <p:cNvPr name="Freeform 9" id="9">
            <a:hlinkClick r:id="rId15" tooltip="https://github.com/ROODIE1305/ILaMCIMS.git"/>
          </p:cNvPr>
          <p:cNvSpPr/>
          <p:nvPr/>
        </p:nvSpPr>
        <p:spPr>
          <a:xfrm flipH="false" flipV="false" rot="0">
            <a:off x="14062433" y="8020761"/>
            <a:ext cx="3700253" cy="1945617"/>
          </a:xfrm>
          <a:custGeom>
            <a:avLst/>
            <a:gdLst/>
            <a:ahLst/>
            <a:cxnLst/>
            <a:rect r="r" b="b" t="t" l="l"/>
            <a:pathLst>
              <a:path h="1945617" w="3700253">
                <a:moveTo>
                  <a:pt x="0" y="0"/>
                </a:moveTo>
                <a:lnTo>
                  <a:pt x="3700253" y="0"/>
                </a:lnTo>
                <a:lnTo>
                  <a:pt x="3700253" y="1945617"/>
                </a:lnTo>
                <a:lnTo>
                  <a:pt x="0" y="1945617"/>
                </a:lnTo>
                <a:lnTo>
                  <a:pt x="0" y="0"/>
                </a:lnTo>
                <a:close/>
              </a:path>
            </a:pathLst>
          </a:custGeom>
          <a:blipFill>
            <a:blip r:embed="rId14"/>
            <a:stretch>
              <a:fillRect l="0" t="0" r="0" b="0"/>
            </a:stretch>
          </a:blipFill>
        </p:spPr>
      </p:sp>
      <p:sp>
        <p:nvSpPr>
          <p:cNvPr name="Freeform 10" id="10"/>
          <p:cNvSpPr/>
          <p:nvPr/>
        </p:nvSpPr>
        <p:spPr>
          <a:xfrm flipH="false" flipV="false" rot="0">
            <a:off x="14299119" y="5835301"/>
            <a:ext cx="2960181" cy="1833035"/>
          </a:xfrm>
          <a:custGeom>
            <a:avLst/>
            <a:gdLst/>
            <a:ahLst/>
            <a:cxnLst/>
            <a:rect r="r" b="b" t="t" l="l"/>
            <a:pathLst>
              <a:path h="1833035" w="2960181">
                <a:moveTo>
                  <a:pt x="0" y="0"/>
                </a:moveTo>
                <a:lnTo>
                  <a:pt x="2960181" y="0"/>
                </a:lnTo>
                <a:lnTo>
                  <a:pt x="2960181" y="1833035"/>
                </a:lnTo>
                <a:lnTo>
                  <a:pt x="0" y="1833035"/>
                </a:lnTo>
                <a:lnTo>
                  <a:pt x="0" y="0"/>
                </a:lnTo>
                <a:close/>
              </a:path>
            </a:pathLst>
          </a:custGeom>
          <a:blipFill>
            <a:blip r:embed="rId16"/>
            <a:stretch>
              <a:fillRect l="0" t="0" r="0" b="0"/>
            </a:stretch>
          </a:blipFill>
        </p:spPr>
      </p:sp>
      <p:sp>
        <p:nvSpPr>
          <p:cNvPr name="TextBox 11" id="11"/>
          <p:cNvSpPr txBox="true"/>
          <p:nvPr/>
        </p:nvSpPr>
        <p:spPr>
          <a:xfrm rot="0">
            <a:off x="584068" y="610871"/>
            <a:ext cx="6376573" cy="646430"/>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Montserrat Bold"/>
                <a:ea typeface="Montserrat Bold"/>
                <a:cs typeface="Montserrat Bold"/>
                <a:sym typeface="Montserrat Bold"/>
              </a:rPr>
              <a:t>Tools and Technologies</a:t>
            </a:r>
          </a:p>
        </p:txBody>
      </p:sp>
      <p:sp>
        <p:nvSpPr>
          <p:cNvPr name="TextBox 12" id="12"/>
          <p:cNvSpPr txBox="true"/>
          <p:nvPr/>
        </p:nvSpPr>
        <p:spPr>
          <a:xfrm rot="0">
            <a:off x="10362586" y="8775130"/>
            <a:ext cx="3437811" cy="349249"/>
          </a:xfrm>
          <a:prstGeom prst="rect">
            <a:avLst/>
          </a:prstGeom>
        </p:spPr>
        <p:txBody>
          <a:bodyPr anchor="t" rtlCol="false" tIns="0" lIns="0" bIns="0" rIns="0">
            <a:spAutoFit/>
          </a:bodyPr>
          <a:lstStyle/>
          <a:p>
            <a:pPr algn="ctr">
              <a:lnSpc>
                <a:spcPts val="2800"/>
              </a:lnSpc>
              <a:spcBef>
                <a:spcPct val="0"/>
              </a:spcBef>
            </a:pPr>
            <a:r>
              <a:rPr lang="en-US" b="true" sz="2000" u="sng">
                <a:solidFill>
                  <a:srgbClr val="FFFFFF"/>
                </a:solidFill>
                <a:latin typeface="Roca One Bold"/>
                <a:ea typeface="Roca One Bold"/>
                <a:cs typeface="Roca One Bold"/>
                <a:sym typeface="Roca One Bold"/>
                <a:hlinkClick r:id="rId17" tooltip="https://github.com/ROODIE1305/ILaMCIMS.git"/>
              </a:rPr>
              <a:t>Click here for Project Link -&gt;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DAGYu8rPj-k</dc:identifier>
  <dcterms:modified xsi:type="dcterms:W3CDTF">2011-08-01T06:04:30Z</dcterms:modified>
  <cp:revision>1</cp:revision>
  <dc:title>ILaMCIMS</dc:title>
</cp:coreProperties>
</file>